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4" r:id="rId2"/>
    <p:sldId id="305" r:id="rId3"/>
    <p:sldId id="321" r:id="rId4"/>
    <p:sldId id="320" r:id="rId5"/>
    <p:sldId id="331" r:id="rId6"/>
    <p:sldId id="327" r:id="rId7"/>
    <p:sldId id="325" r:id="rId8"/>
    <p:sldId id="323" r:id="rId9"/>
    <p:sldId id="324" r:id="rId10"/>
    <p:sldId id="329" r:id="rId11"/>
    <p:sldId id="330" r:id="rId12"/>
    <p:sldId id="332" r:id="rId13"/>
    <p:sldId id="333" r:id="rId14"/>
    <p:sldId id="334" r:id="rId15"/>
    <p:sldId id="335" r:id="rId16"/>
    <p:sldId id="339" r:id="rId17"/>
    <p:sldId id="338" r:id="rId18"/>
    <p:sldId id="337" r:id="rId19"/>
    <p:sldId id="340" r:id="rId20"/>
    <p:sldId id="341" r:id="rId21"/>
    <p:sldId id="314" r:id="rId22"/>
    <p:sldId id="342" r:id="rId23"/>
    <p:sldId id="343" r:id="rId24"/>
    <p:sldId id="34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7" autoAdjust="0"/>
    <p:restoredTop sz="94660"/>
  </p:normalViewPr>
  <p:slideViewPr>
    <p:cSldViewPr>
      <p:cViewPr>
        <p:scale>
          <a:sx n="71" d="100"/>
          <a:sy n="71" d="100"/>
        </p:scale>
        <p:origin x="-1464"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أشكال الشركات التجارية</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الأموال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المساهمة</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الأشخاص </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4B2E849-B38D-4867-AE9C-041F75F41889}">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المحاصة </a:t>
          </a:r>
          <a:endParaRPr lang="en-US" sz="1400" b="1" dirty="0">
            <a:solidFill>
              <a:schemeClr val="tx2">
                <a:lumMod val="75000"/>
              </a:schemeClr>
            </a:solidFill>
            <a:latin typeface="Times New Roman" pitchFamily="18" charset="0"/>
            <a:cs typeface="Times New Roman" pitchFamily="18" charset="0"/>
          </a:endParaRPr>
        </a:p>
      </dgm:t>
    </dgm:pt>
    <dgm:pt modelId="{6830F74E-A5E4-492B-B5A7-C5382518B00F}" type="par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C41CD09-62DE-4CF2-9631-D602FA506AC3}" type="sib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شركات مختلطة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البسيطة </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التضامن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بالأسهم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9C617214-A9FF-44A8-973E-884A2E9BCC6B}" type="pres">
      <dgm:prSet presAssocID="{0CC28478-6324-4B7B-9D85-435D3E952897}" presName="Name10" presStyleLbl="parChTrans1D2" presStyleIdx="0" presStyleCnt="3"/>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0" presStyleCnt="3"/>
      <dgm:spPr/>
    </dgm:pt>
    <dgm:pt modelId="{FCE8DD99-7F01-4FB3-A3FC-998988318608}" type="pres">
      <dgm:prSet presAssocID="{8B1A4CEA-41C5-4FE0-8D5F-05A3188D40E1}" presName="text2" presStyleLbl="fgAcc2" presStyleIdx="0" presStyleCnt="3" custLinFactNeighborX="-743"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0" presStyleCnt="6"/>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0" presStyleCnt="6"/>
      <dgm:spPr/>
    </dgm:pt>
    <dgm:pt modelId="{2CDF123B-693E-4A51-BA96-EFE7B42C4852}" type="pres">
      <dgm:prSet presAssocID="{F7A9F148-0570-4610-912A-2EB3FD77ADD8}" presName="text3" presStyleLbl="fgAcc3" presStyleIdx="0" presStyleCnt="6">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1" presStyleCnt="6"/>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1" presStyleCnt="6"/>
      <dgm:spPr/>
    </dgm:pt>
    <dgm:pt modelId="{710F685D-8FB7-4041-9B6F-3B321AAED063}" type="pres">
      <dgm:prSet presAssocID="{52B953F5-BA1E-4575-A6D8-52553718F966}" presName="text3" presStyleLbl="fgAcc3" presStyleIdx="1" presStyleCnt="6">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1" presStyleCnt="3"/>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1" presStyleCnt="3"/>
      <dgm:spPr/>
    </dgm:pt>
    <dgm:pt modelId="{1BC09A32-F5D9-4794-A490-1DBDB27D3BCB}" type="pres">
      <dgm:prSet presAssocID="{AC881CE8-2FBD-4F4F-B41C-A2FC9B591B7F}" presName="text2" presStyleLbl="fgAcc2" presStyleIdx="1" presStyleCnt="3"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2" presStyleCnt="6"/>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2" presStyleCnt="6"/>
      <dgm:spPr/>
    </dgm:pt>
    <dgm:pt modelId="{5AF70BE7-2FAB-4463-A810-694506138F7A}" type="pres">
      <dgm:prSet presAssocID="{768E8295-FECC-41F5-AF25-6494579A8A7E}" presName="text3" presStyleLbl="fgAcc3" presStyleIdx="2" presStyleCnt="6"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D8344AC7-FF4D-4F41-8BC7-EC935378D430}" type="pres">
      <dgm:prSet presAssocID="{ABC37087-DB46-4130-8BC5-70BFF18A3655}" presName="Name10" presStyleLbl="parChTrans1D2" presStyleIdx="2" presStyleCnt="3"/>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2" presStyleCnt="3"/>
      <dgm:spPr/>
    </dgm:pt>
    <dgm:pt modelId="{87A6AFAD-4EE6-495D-B7AD-CBC804CD443B}" type="pres">
      <dgm:prSet presAssocID="{422945FB-BBA9-4A6B-A182-406D3178E94D}" presName="text2" presStyleLbl="fgAcc2" presStyleIdx="2" presStyleCnt="3">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9BEFFFCF-4515-494E-BEED-EE816E248058}" type="pres">
      <dgm:prSet presAssocID="{6830F74E-A5E4-492B-B5A7-C5382518B00F}" presName="Name17" presStyleLbl="parChTrans1D3" presStyleIdx="3" presStyleCnt="6"/>
      <dgm:spPr/>
      <dgm:t>
        <a:bodyPr/>
        <a:lstStyle/>
        <a:p>
          <a:endParaRPr lang="en-US"/>
        </a:p>
      </dgm:t>
    </dgm:pt>
    <dgm:pt modelId="{2C0EFFE9-5D8B-452C-AB3F-90F9C01162EA}" type="pres">
      <dgm:prSet presAssocID="{A4B2E849-B38D-4867-AE9C-041F75F41889}" presName="hierRoot3" presStyleCnt="0"/>
      <dgm:spPr/>
    </dgm:pt>
    <dgm:pt modelId="{4CF7E9A3-CB6F-4766-9120-15279957135D}" type="pres">
      <dgm:prSet presAssocID="{A4B2E849-B38D-4867-AE9C-041F75F41889}" presName="composite3" presStyleCnt="0"/>
      <dgm:spPr/>
    </dgm:pt>
    <dgm:pt modelId="{52E0022D-4B51-4222-B2DA-1AA6742A4345}" type="pres">
      <dgm:prSet presAssocID="{A4B2E849-B38D-4867-AE9C-041F75F41889}" presName="background3" presStyleLbl="node3" presStyleIdx="3" presStyleCnt="6"/>
      <dgm:spPr/>
    </dgm:pt>
    <dgm:pt modelId="{018E362C-6570-4B04-86D9-0DEB554F7A36}" type="pres">
      <dgm:prSet presAssocID="{A4B2E849-B38D-4867-AE9C-041F75F41889}" presName="text3" presStyleLbl="fgAcc3" presStyleIdx="3" presStyleCnt="6">
        <dgm:presLayoutVars>
          <dgm:chPref val="3"/>
        </dgm:presLayoutVars>
      </dgm:prSet>
      <dgm:spPr/>
      <dgm:t>
        <a:bodyPr/>
        <a:lstStyle/>
        <a:p>
          <a:endParaRPr lang="en-US"/>
        </a:p>
      </dgm:t>
    </dgm:pt>
    <dgm:pt modelId="{FE796EDB-6181-4472-91BB-F70F55E59388}" type="pres">
      <dgm:prSet presAssocID="{A4B2E849-B38D-4867-AE9C-041F75F41889}" presName="hierChild4" presStyleCnt="0"/>
      <dgm:spPr/>
    </dgm:pt>
    <dgm:pt modelId="{E4BF047A-9D88-43C8-839A-C60D5FF1CD8B}" type="pres">
      <dgm:prSet presAssocID="{8E8E06AC-D046-4500-A5B5-5CE3A78B1715}" presName="Name17" presStyleLbl="parChTrans1D3" presStyleIdx="4" presStyleCnt="6"/>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4" presStyleCnt="6"/>
      <dgm:spPr/>
    </dgm:pt>
    <dgm:pt modelId="{7D84DF91-E759-41E0-B679-5966240753B5}" type="pres">
      <dgm:prSet presAssocID="{391DCA97-8C62-457C-8EA6-21F4E90B8912}" presName="text3" presStyleLbl="fgAcc3" presStyleIdx="4" presStyleCnt="6">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5" presStyleCnt="6"/>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5" presStyleCnt="6"/>
      <dgm:spPr/>
    </dgm:pt>
    <dgm:pt modelId="{6143E2CD-7038-4970-9748-247C3396EAD2}" type="pres">
      <dgm:prSet presAssocID="{7C652276-308B-446E-8260-CF20BEB3120F}" presName="text3" presStyleLbl="fgAcc3" presStyleIdx="5" presStyleCnt="6">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5D2AF65D-366D-450B-A9A5-2684FFCB1EDD}" srcId="{8B1A4CEA-41C5-4FE0-8D5F-05A3188D40E1}" destId="{52B953F5-BA1E-4575-A6D8-52553718F966}" srcOrd="1" destOrd="0" parTransId="{584A3D32-5A43-4621-842A-BAB5FFCCF943}" sibTransId="{7BA61BBC-6A40-41E7-94EE-4FA0C68B2C82}"/>
    <dgm:cxn modelId="{707D1504-B68B-4889-ABB3-19F384A2C76D}" type="presOf" srcId="{F3FE43EC-96F7-4DCD-9557-CA13A0BEC8FB}" destId="{A1965508-A778-450B-B571-C81B3BE59F73}" srcOrd="0" destOrd="0" presId="urn:microsoft.com/office/officeart/2005/8/layout/hierarchy1"/>
    <dgm:cxn modelId="{71A0F0B8-9062-43FA-94F6-B0855E3D18AB}" srcId="{422945FB-BBA9-4A6B-A182-406D3178E94D}" destId="{A4B2E849-B38D-4867-AE9C-041F75F41889}" srcOrd="0" destOrd="0" parTransId="{6830F74E-A5E4-492B-B5A7-C5382518B00F}" sibTransId="{8C41CD09-62DE-4CF2-9631-D602FA506AC3}"/>
    <dgm:cxn modelId="{7AABA360-C2C6-4AD6-BE5B-019DA01649D2}" type="presOf" srcId="{8E8E06AC-D046-4500-A5B5-5CE3A78B1715}" destId="{E4BF047A-9D88-43C8-839A-C60D5FF1CD8B}" srcOrd="0" destOrd="0" presId="urn:microsoft.com/office/officeart/2005/8/layout/hierarchy1"/>
    <dgm:cxn modelId="{49AB8419-0150-4B34-85C0-3A2BC20B82BA}" type="presOf" srcId="{A4B2E849-B38D-4867-AE9C-041F75F41889}" destId="{018E362C-6570-4B04-86D9-0DEB554F7A36}" srcOrd="0" destOrd="0" presId="urn:microsoft.com/office/officeart/2005/8/layout/hierarchy1"/>
    <dgm:cxn modelId="{BFED578E-1FFB-4D20-9F7B-5DBF05D6C805}" type="presOf" srcId="{0CC28478-6324-4B7B-9D85-435D3E952897}" destId="{9C617214-A9FF-44A8-973E-884A2E9BCC6B}" srcOrd="0" destOrd="0" presId="urn:microsoft.com/office/officeart/2005/8/layout/hierarchy1"/>
    <dgm:cxn modelId="{0E7FCB06-5F87-4DE9-B30C-D0698F70A984}" type="presOf" srcId="{7C652276-308B-446E-8260-CF20BEB3120F}" destId="{6143E2CD-7038-4970-9748-247C3396EAD2}" srcOrd="0" destOrd="0" presId="urn:microsoft.com/office/officeart/2005/8/layout/hierarchy1"/>
    <dgm:cxn modelId="{95A85FD9-D93E-4E86-9DB9-DE775A2E4878}" type="presOf" srcId="{391DCA97-8C62-457C-8EA6-21F4E90B8912}" destId="{7D84DF91-E759-41E0-B679-5966240753B5}" srcOrd="0" destOrd="0" presId="urn:microsoft.com/office/officeart/2005/8/layout/hierarchy1"/>
    <dgm:cxn modelId="{167E4F66-A280-4495-8A19-33E2B6BB32E0}" type="presOf" srcId="{ABC37087-DB46-4130-8BC5-70BFF18A3655}" destId="{D8344AC7-FF4D-4F41-8BC7-EC935378D430}" srcOrd="0" destOrd="0" presId="urn:microsoft.com/office/officeart/2005/8/layout/hierarchy1"/>
    <dgm:cxn modelId="{B1C8D40A-CBB5-4B76-94D5-0607B34192F5}" type="presOf" srcId="{768E8295-FECC-41F5-AF25-6494579A8A7E}" destId="{5AF70BE7-2FAB-4463-A810-694506138F7A}" srcOrd="0" destOrd="0" presId="urn:microsoft.com/office/officeart/2005/8/layout/hierarchy1"/>
    <dgm:cxn modelId="{8CF35D7A-CD33-4381-BEDF-DE4FAC23EA7C}" srcId="{A65FC392-01DD-4531-9B63-3923E86E2681}" destId="{12E72F25-4A32-4898-9CA2-F7CAE0522CA0}" srcOrd="0" destOrd="0" parTransId="{56D893DB-B31F-4673-98BC-390E52486B80}" sibTransId="{357093D7-A846-4DD8-9F78-65CCA5479F2B}"/>
    <dgm:cxn modelId="{FA4C2A0A-9007-45D3-B186-9792626118FB}" type="presOf" srcId="{A65FC392-01DD-4531-9B63-3923E86E2681}" destId="{FD305B47-33FD-469C-918A-C858ADCA3670}" srcOrd="0" destOrd="0" presId="urn:microsoft.com/office/officeart/2005/8/layout/hierarchy1"/>
    <dgm:cxn modelId="{2B9D7ECE-B254-453E-BE1E-48F3D9FFDEDD}" type="presOf" srcId="{AC881CE8-2FBD-4F4F-B41C-A2FC9B591B7F}" destId="{1BC09A32-F5D9-4794-A490-1DBDB27D3BCB}" srcOrd="0" destOrd="0" presId="urn:microsoft.com/office/officeart/2005/8/layout/hierarchy1"/>
    <dgm:cxn modelId="{7AD07F89-1B46-42D9-A47E-84F74F039821}" type="presOf" srcId="{6830F74E-A5E4-492B-B5A7-C5382518B00F}" destId="{9BEFFFCF-4515-494E-BEED-EE816E248058}" srcOrd="0" destOrd="0" presId="urn:microsoft.com/office/officeart/2005/8/layout/hierarchy1"/>
    <dgm:cxn modelId="{2D901E78-D1E7-4458-94E1-08CA30BDADC9}" srcId="{8B1A4CEA-41C5-4FE0-8D5F-05A3188D40E1}" destId="{F7A9F148-0570-4610-912A-2EB3FD77ADD8}" srcOrd="0" destOrd="0" parTransId="{7C30363B-31FC-4C6F-9933-A181242A3F05}" sibTransId="{432C0609-04E1-491A-A2C0-B24AA51D879B}"/>
    <dgm:cxn modelId="{5C31DFEC-D43D-4EB3-A1D7-7834AA8674D0}" type="presOf" srcId="{52B953F5-BA1E-4575-A6D8-52553718F966}" destId="{710F685D-8FB7-4041-9B6F-3B321AAED063}" srcOrd="0" destOrd="0" presId="urn:microsoft.com/office/officeart/2005/8/layout/hierarchy1"/>
    <dgm:cxn modelId="{124E37A9-7782-4FE3-BF05-D1091D51AE6A}" type="presOf" srcId="{6F316E60-64BD-4657-B835-C9076FEDFB74}" destId="{636CC4DF-32C4-45D2-8080-BF7E0022BDDD}" srcOrd="0" destOrd="0" presId="urn:microsoft.com/office/officeart/2005/8/layout/hierarchy1"/>
    <dgm:cxn modelId="{96E59D65-EA2C-4031-A712-60D32591C50E}" srcId="{12E72F25-4A32-4898-9CA2-F7CAE0522CA0}" destId="{AC881CE8-2FBD-4F4F-B41C-A2FC9B591B7F}" srcOrd="1" destOrd="0" parTransId="{F3FE43EC-96F7-4DCD-9557-CA13A0BEC8FB}" sibTransId="{6861C035-C399-4E93-A3D2-C46A3C33873E}"/>
    <dgm:cxn modelId="{53B7AEEA-4F48-4DB3-85FA-C9BF82693FAB}" srcId="{AC881CE8-2FBD-4F4F-B41C-A2FC9B591B7F}" destId="{768E8295-FECC-41F5-AF25-6494579A8A7E}" srcOrd="0" destOrd="0" parTransId="{6F316E60-64BD-4657-B835-C9076FEDFB74}" sibTransId="{107B4B19-CF66-4B0C-AC46-199A00DE9FBB}"/>
    <dgm:cxn modelId="{754CB538-97CB-4E1D-95CF-8EAD0ECDE509}" srcId="{422945FB-BBA9-4A6B-A182-406D3178E94D}" destId="{7C652276-308B-446E-8260-CF20BEB3120F}" srcOrd="2" destOrd="0" parTransId="{2C33A840-F60C-41D7-9ED0-350BBBBF9C07}" sibTransId="{0ADF449F-2000-48CA-A2DD-2A80757DC937}"/>
    <dgm:cxn modelId="{C895DB0B-F5D8-436A-A687-63B0E853C341}" srcId="{12E72F25-4A32-4898-9CA2-F7CAE0522CA0}" destId="{422945FB-BBA9-4A6B-A182-406D3178E94D}" srcOrd="2" destOrd="0" parTransId="{ABC37087-DB46-4130-8BC5-70BFF18A3655}" sibTransId="{6B142649-6025-4968-B39E-A99EA80CDBE9}"/>
    <dgm:cxn modelId="{4E66602A-579A-4A97-AC6C-27C3C4162E74}" type="presOf" srcId="{584A3D32-5A43-4621-842A-BAB5FFCCF943}" destId="{1EEAF838-7E4B-46C3-B6F1-4DB7F09518DD}" srcOrd="0" destOrd="0" presId="urn:microsoft.com/office/officeart/2005/8/layout/hierarchy1"/>
    <dgm:cxn modelId="{02BD0007-D60E-427F-B9E4-D6FB788465CA}" type="presOf" srcId="{12E72F25-4A32-4898-9CA2-F7CAE0522CA0}" destId="{0D5882C6-922A-448B-955B-BE0E5D448CBD}" srcOrd="0" destOrd="0" presId="urn:microsoft.com/office/officeart/2005/8/layout/hierarchy1"/>
    <dgm:cxn modelId="{39E258D2-F7EA-4F1D-9B72-F19CAACE16E5}" type="presOf" srcId="{422945FB-BBA9-4A6B-A182-406D3178E94D}" destId="{87A6AFAD-4EE6-495D-B7AD-CBC804CD443B}" srcOrd="0" destOrd="0" presId="urn:microsoft.com/office/officeart/2005/8/layout/hierarchy1"/>
    <dgm:cxn modelId="{E20307AF-2D91-443E-88E0-310B5D126163}" srcId="{12E72F25-4A32-4898-9CA2-F7CAE0522CA0}" destId="{8B1A4CEA-41C5-4FE0-8D5F-05A3188D40E1}" srcOrd="0" destOrd="0" parTransId="{0CC28478-6324-4B7B-9D85-435D3E952897}" sibTransId="{582C1415-1EEB-4B4B-A060-C01E197C44AD}"/>
    <dgm:cxn modelId="{26E21862-ABAC-426A-8A37-6B4A2C24E2A6}" type="presOf" srcId="{F7A9F148-0570-4610-912A-2EB3FD77ADD8}" destId="{2CDF123B-693E-4A51-BA96-EFE7B42C4852}" srcOrd="0" destOrd="0" presId="urn:microsoft.com/office/officeart/2005/8/layout/hierarchy1"/>
    <dgm:cxn modelId="{B9550B0A-FE83-443C-9D87-ED41483A72F4}" type="presOf" srcId="{2C33A840-F60C-41D7-9ED0-350BBBBF9C07}" destId="{D86F09EF-4A21-4FAF-8CF8-40A8C71BEC39}" srcOrd="0" destOrd="0" presId="urn:microsoft.com/office/officeart/2005/8/layout/hierarchy1"/>
    <dgm:cxn modelId="{1A8147A8-0F93-4509-A8E3-02DCFD95E069}" srcId="{422945FB-BBA9-4A6B-A182-406D3178E94D}" destId="{391DCA97-8C62-457C-8EA6-21F4E90B8912}" srcOrd="1" destOrd="0" parTransId="{8E8E06AC-D046-4500-A5B5-5CE3A78B1715}" sibTransId="{142413C9-C66B-4E7C-88EE-98B4A844D09B}"/>
    <dgm:cxn modelId="{3401EEAA-8C03-4F87-8C21-8C51C2513963}" type="presOf" srcId="{7C30363B-31FC-4C6F-9933-A181242A3F05}" destId="{3D37C3A3-0117-4852-B05B-FF97D31EA155}" srcOrd="0" destOrd="0" presId="urn:microsoft.com/office/officeart/2005/8/layout/hierarchy1"/>
    <dgm:cxn modelId="{B70AA71A-FE9D-4E47-AF7D-8329013FA7AD}" type="presOf" srcId="{8B1A4CEA-41C5-4FE0-8D5F-05A3188D40E1}" destId="{FCE8DD99-7F01-4FB3-A3FC-998988318608}" srcOrd="0" destOrd="0" presId="urn:microsoft.com/office/officeart/2005/8/layout/hierarchy1"/>
    <dgm:cxn modelId="{34BC1B9C-D079-4743-AADE-899A20DC9FAB}" type="presParOf" srcId="{FD305B47-33FD-469C-918A-C858ADCA3670}" destId="{27733D3C-EC7C-4E7A-B4AC-1ADF2A40576C}" srcOrd="0" destOrd="0" presId="urn:microsoft.com/office/officeart/2005/8/layout/hierarchy1"/>
    <dgm:cxn modelId="{91C9D106-EA91-4AB2-B4B0-D2D3A4FE1C9B}" type="presParOf" srcId="{27733D3C-EC7C-4E7A-B4AC-1ADF2A40576C}" destId="{73EE6FE0-994C-4024-BAA9-297DC751F484}" srcOrd="0" destOrd="0" presId="urn:microsoft.com/office/officeart/2005/8/layout/hierarchy1"/>
    <dgm:cxn modelId="{380EB284-1819-470A-9245-5C0B73487DCD}" type="presParOf" srcId="{73EE6FE0-994C-4024-BAA9-297DC751F484}" destId="{D6B747CA-9993-4FCF-B1A2-20DF545FF467}" srcOrd="0" destOrd="0" presId="urn:microsoft.com/office/officeart/2005/8/layout/hierarchy1"/>
    <dgm:cxn modelId="{0A51C7E6-82B7-49F5-B3D5-F398A66A7B8C}" type="presParOf" srcId="{73EE6FE0-994C-4024-BAA9-297DC751F484}" destId="{0D5882C6-922A-448B-955B-BE0E5D448CBD}" srcOrd="1" destOrd="0" presId="urn:microsoft.com/office/officeart/2005/8/layout/hierarchy1"/>
    <dgm:cxn modelId="{EACF9DC6-A8C1-4F4C-B37B-E245845815D7}" type="presParOf" srcId="{27733D3C-EC7C-4E7A-B4AC-1ADF2A40576C}" destId="{573575F0-4DB8-4A28-BC04-3A8BF217921B}" srcOrd="1" destOrd="0" presId="urn:microsoft.com/office/officeart/2005/8/layout/hierarchy1"/>
    <dgm:cxn modelId="{EF6F0BF5-8B5D-4DFC-A234-5CC1F75ADEB5}" type="presParOf" srcId="{573575F0-4DB8-4A28-BC04-3A8BF217921B}" destId="{9C617214-A9FF-44A8-973E-884A2E9BCC6B}" srcOrd="0" destOrd="0" presId="urn:microsoft.com/office/officeart/2005/8/layout/hierarchy1"/>
    <dgm:cxn modelId="{5E26F7F5-6ADD-44E0-9BD2-2A8618F7AB3F}" type="presParOf" srcId="{573575F0-4DB8-4A28-BC04-3A8BF217921B}" destId="{345479FB-EB57-4AA3-B890-317F6A415143}" srcOrd="1" destOrd="0" presId="urn:microsoft.com/office/officeart/2005/8/layout/hierarchy1"/>
    <dgm:cxn modelId="{5B7C2E25-9352-42E2-AB02-4F9B7416CBE3}" type="presParOf" srcId="{345479FB-EB57-4AA3-B890-317F6A415143}" destId="{5E15C8FD-FA55-41C7-B472-D333D05652AC}" srcOrd="0" destOrd="0" presId="urn:microsoft.com/office/officeart/2005/8/layout/hierarchy1"/>
    <dgm:cxn modelId="{3F6A6670-886D-4748-B9CF-D1FDFDE635EB}" type="presParOf" srcId="{5E15C8FD-FA55-41C7-B472-D333D05652AC}" destId="{3C88DF1E-9D27-48AC-9AF5-2F50A4F92882}" srcOrd="0" destOrd="0" presId="urn:microsoft.com/office/officeart/2005/8/layout/hierarchy1"/>
    <dgm:cxn modelId="{3A2AAE20-0AB6-4959-BC86-6B3360EF4AD3}" type="presParOf" srcId="{5E15C8FD-FA55-41C7-B472-D333D05652AC}" destId="{FCE8DD99-7F01-4FB3-A3FC-998988318608}" srcOrd="1" destOrd="0" presId="urn:microsoft.com/office/officeart/2005/8/layout/hierarchy1"/>
    <dgm:cxn modelId="{58C539C6-42AF-4C12-A2C3-DCB46E0AE2AC}" type="presParOf" srcId="{345479FB-EB57-4AA3-B890-317F6A415143}" destId="{61375CDE-1E44-4B4E-B17F-110A696B11CD}" srcOrd="1" destOrd="0" presId="urn:microsoft.com/office/officeart/2005/8/layout/hierarchy1"/>
    <dgm:cxn modelId="{73D4828A-B3EE-42AE-917F-0420A23EFD38}" type="presParOf" srcId="{61375CDE-1E44-4B4E-B17F-110A696B11CD}" destId="{3D37C3A3-0117-4852-B05B-FF97D31EA155}" srcOrd="0" destOrd="0" presId="urn:microsoft.com/office/officeart/2005/8/layout/hierarchy1"/>
    <dgm:cxn modelId="{19BD80F9-C229-475F-A924-68A5173AD729}" type="presParOf" srcId="{61375CDE-1E44-4B4E-B17F-110A696B11CD}" destId="{974DD007-EFCB-4ABA-A4C8-7AE64E080886}" srcOrd="1" destOrd="0" presId="urn:microsoft.com/office/officeart/2005/8/layout/hierarchy1"/>
    <dgm:cxn modelId="{C4977DBE-0FBE-4234-9393-BAEF75291AEE}" type="presParOf" srcId="{974DD007-EFCB-4ABA-A4C8-7AE64E080886}" destId="{D14B717F-654F-48C7-B00F-1E580B34C96C}" srcOrd="0" destOrd="0" presId="urn:microsoft.com/office/officeart/2005/8/layout/hierarchy1"/>
    <dgm:cxn modelId="{782C3434-9CB5-4604-B6C4-4226AC1B0C44}" type="presParOf" srcId="{D14B717F-654F-48C7-B00F-1E580B34C96C}" destId="{07E089E9-E939-4AA4-AD45-E7B9111EA986}" srcOrd="0" destOrd="0" presId="urn:microsoft.com/office/officeart/2005/8/layout/hierarchy1"/>
    <dgm:cxn modelId="{83213B22-362D-48BC-AEB2-3BE4CD392B02}" type="presParOf" srcId="{D14B717F-654F-48C7-B00F-1E580B34C96C}" destId="{2CDF123B-693E-4A51-BA96-EFE7B42C4852}" srcOrd="1" destOrd="0" presId="urn:microsoft.com/office/officeart/2005/8/layout/hierarchy1"/>
    <dgm:cxn modelId="{62738B5F-5878-4EC8-A6D1-331E3D6F336F}" type="presParOf" srcId="{974DD007-EFCB-4ABA-A4C8-7AE64E080886}" destId="{717ED768-0965-4365-807E-DBA05443F354}" srcOrd="1" destOrd="0" presId="urn:microsoft.com/office/officeart/2005/8/layout/hierarchy1"/>
    <dgm:cxn modelId="{A4FFF008-10B8-4310-A64B-FF6E3B5F926C}" type="presParOf" srcId="{61375CDE-1E44-4B4E-B17F-110A696B11CD}" destId="{1EEAF838-7E4B-46C3-B6F1-4DB7F09518DD}" srcOrd="2" destOrd="0" presId="urn:microsoft.com/office/officeart/2005/8/layout/hierarchy1"/>
    <dgm:cxn modelId="{C7847DF3-1181-4E28-A19B-EBDE8F6C1706}" type="presParOf" srcId="{61375CDE-1E44-4B4E-B17F-110A696B11CD}" destId="{85A1C327-360F-487B-870D-C83F4A0B676A}" srcOrd="3" destOrd="0" presId="urn:microsoft.com/office/officeart/2005/8/layout/hierarchy1"/>
    <dgm:cxn modelId="{8C91A9DE-28E9-4B0D-94C3-6B433026E360}" type="presParOf" srcId="{85A1C327-360F-487B-870D-C83F4A0B676A}" destId="{67EBE35C-9C5E-4EC1-96B5-B8935A7D3348}" srcOrd="0" destOrd="0" presId="urn:microsoft.com/office/officeart/2005/8/layout/hierarchy1"/>
    <dgm:cxn modelId="{022BB6D7-89EE-4CD7-89B5-B070DAEADE84}" type="presParOf" srcId="{67EBE35C-9C5E-4EC1-96B5-B8935A7D3348}" destId="{773C7720-B209-46FB-B1E8-6C295C1345F3}" srcOrd="0" destOrd="0" presId="urn:microsoft.com/office/officeart/2005/8/layout/hierarchy1"/>
    <dgm:cxn modelId="{D040DAE4-A2F4-4E96-BB61-6F9936725D7C}" type="presParOf" srcId="{67EBE35C-9C5E-4EC1-96B5-B8935A7D3348}" destId="{710F685D-8FB7-4041-9B6F-3B321AAED063}" srcOrd="1" destOrd="0" presId="urn:microsoft.com/office/officeart/2005/8/layout/hierarchy1"/>
    <dgm:cxn modelId="{3AE3ABAF-EC33-4E29-BEB9-F15897693DDC}" type="presParOf" srcId="{85A1C327-360F-487B-870D-C83F4A0B676A}" destId="{0B67AE8E-39F8-47FB-A564-62B687E3372E}" srcOrd="1" destOrd="0" presId="urn:microsoft.com/office/officeart/2005/8/layout/hierarchy1"/>
    <dgm:cxn modelId="{DA7E2D13-4A31-4733-96DC-51E0B2C48B6C}" type="presParOf" srcId="{573575F0-4DB8-4A28-BC04-3A8BF217921B}" destId="{A1965508-A778-450B-B571-C81B3BE59F73}" srcOrd="2" destOrd="0" presId="urn:microsoft.com/office/officeart/2005/8/layout/hierarchy1"/>
    <dgm:cxn modelId="{59913D81-02F7-49C7-9D22-C6AB2AA21D01}" type="presParOf" srcId="{573575F0-4DB8-4A28-BC04-3A8BF217921B}" destId="{DABDD467-5AFF-429C-95DC-924D6641D886}" srcOrd="3" destOrd="0" presId="urn:microsoft.com/office/officeart/2005/8/layout/hierarchy1"/>
    <dgm:cxn modelId="{50D1F05C-9575-4967-B900-8633B6DA3E7A}" type="presParOf" srcId="{DABDD467-5AFF-429C-95DC-924D6641D886}" destId="{7B2D5E97-B93F-4D3D-9CD6-F0248BB5D0F1}" srcOrd="0" destOrd="0" presId="urn:microsoft.com/office/officeart/2005/8/layout/hierarchy1"/>
    <dgm:cxn modelId="{F0F4A352-B8C1-4BCB-B05B-933EA2364FE9}" type="presParOf" srcId="{7B2D5E97-B93F-4D3D-9CD6-F0248BB5D0F1}" destId="{93CC692C-DDEA-4CD3-BA51-09ACB019DB4A}" srcOrd="0" destOrd="0" presId="urn:microsoft.com/office/officeart/2005/8/layout/hierarchy1"/>
    <dgm:cxn modelId="{6776BB7E-ABA0-4C51-8F8E-F5C7C25D0C2E}" type="presParOf" srcId="{7B2D5E97-B93F-4D3D-9CD6-F0248BB5D0F1}" destId="{1BC09A32-F5D9-4794-A490-1DBDB27D3BCB}" srcOrd="1" destOrd="0" presId="urn:microsoft.com/office/officeart/2005/8/layout/hierarchy1"/>
    <dgm:cxn modelId="{6E720EB5-DD69-4E27-805F-C902274AFB9B}" type="presParOf" srcId="{DABDD467-5AFF-429C-95DC-924D6641D886}" destId="{263B9E9F-1F25-450C-B8DA-6915D543451D}" srcOrd="1" destOrd="0" presId="urn:microsoft.com/office/officeart/2005/8/layout/hierarchy1"/>
    <dgm:cxn modelId="{AACFEEE6-960A-4EFB-9BCC-3606944EF1B8}" type="presParOf" srcId="{263B9E9F-1F25-450C-B8DA-6915D543451D}" destId="{636CC4DF-32C4-45D2-8080-BF7E0022BDDD}" srcOrd="0" destOrd="0" presId="urn:microsoft.com/office/officeart/2005/8/layout/hierarchy1"/>
    <dgm:cxn modelId="{7E0692CA-1DE6-42E5-AAF5-8237C3152DB5}" type="presParOf" srcId="{263B9E9F-1F25-450C-B8DA-6915D543451D}" destId="{19CF4CBD-5B52-4A6A-809E-FA07A84BA2F6}" srcOrd="1" destOrd="0" presId="urn:microsoft.com/office/officeart/2005/8/layout/hierarchy1"/>
    <dgm:cxn modelId="{2CDE4DAF-12D2-4E58-B3FA-94102F40624D}" type="presParOf" srcId="{19CF4CBD-5B52-4A6A-809E-FA07A84BA2F6}" destId="{B3FBA044-E87E-420F-974C-B4F1456B9E54}" srcOrd="0" destOrd="0" presId="urn:microsoft.com/office/officeart/2005/8/layout/hierarchy1"/>
    <dgm:cxn modelId="{B9863B14-6C26-48B9-9E82-FCD4EE8128AD}" type="presParOf" srcId="{B3FBA044-E87E-420F-974C-B4F1456B9E54}" destId="{FE68713F-C113-4D4F-8123-4AD70C20E296}" srcOrd="0" destOrd="0" presId="urn:microsoft.com/office/officeart/2005/8/layout/hierarchy1"/>
    <dgm:cxn modelId="{712DE7E9-171E-4FC3-8569-8B4B06E32D8D}" type="presParOf" srcId="{B3FBA044-E87E-420F-974C-B4F1456B9E54}" destId="{5AF70BE7-2FAB-4463-A810-694506138F7A}" srcOrd="1" destOrd="0" presId="urn:microsoft.com/office/officeart/2005/8/layout/hierarchy1"/>
    <dgm:cxn modelId="{F92D14E9-81BA-45DC-AF1D-A64EA553F9C9}" type="presParOf" srcId="{19CF4CBD-5B52-4A6A-809E-FA07A84BA2F6}" destId="{E252279B-B5F4-41DC-B05C-B47580B62774}" srcOrd="1" destOrd="0" presId="urn:microsoft.com/office/officeart/2005/8/layout/hierarchy1"/>
    <dgm:cxn modelId="{2E8D87F8-01BD-4AA2-8919-CFEEA6D1B143}" type="presParOf" srcId="{573575F0-4DB8-4A28-BC04-3A8BF217921B}" destId="{D8344AC7-FF4D-4F41-8BC7-EC935378D430}" srcOrd="4" destOrd="0" presId="urn:microsoft.com/office/officeart/2005/8/layout/hierarchy1"/>
    <dgm:cxn modelId="{D4957483-A800-473E-B02A-B3EB306EDF2F}" type="presParOf" srcId="{573575F0-4DB8-4A28-BC04-3A8BF217921B}" destId="{95574175-DBD4-4941-9252-E9D0A77ECD02}" srcOrd="5" destOrd="0" presId="urn:microsoft.com/office/officeart/2005/8/layout/hierarchy1"/>
    <dgm:cxn modelId="{0A7D02E2-0C51-4036-B4D6-03E1E863E9A6}" type="presParOf" srcId="{95574175-DBD4-4941-9252-E9D0A77ECD02}" destId="{D499B471-02F6-4B0F-95B4-F90B9F05CDD6}" srcOrd="0" destOrd="0" presId="urn:microsoft.com/office/officeart/2005/8/layout/hierarchy1"/>
    <dgm:cxn modelId="{64D47B76-2B8F-4DCA-83DB-00C12CFB2F76}" type="presParOf" srcId="{D499B471-02F6-4B0F-95B4-F90B9F05CDD6}" destId="{33F367C9-9FB8-4232-8D5F-35FA044DDEDD}" srcOrd="0" destOrd="0" presId="urn:microsoft.com/office/officeart/2005/8/layout/hierarchy1"/>
    <dgm:cxn modelId="{54CE7729-D076-4C58-97B2-0B9FC7448F64}" type="presParOf" srcId="{D499B471-02F6-4B0F-95B4-F90B9F05CDD6}" destId="{87A6AFAD-4EE6-495D-B7AD-CBC804CD443B}" srcOrd="1" destOrd="0" presId="urn:microsoft.com/office/officeart/2005/8/layout/hierarchy1"/>
    <dgm:cxn modelId="{A8F6587C-DBDA-487B-B24E-7BD7380DCF76}" type="presParOf" srcId="{95574175-DBD4-4941-9252-E9D0A77ECD02}" destId="{CBF65749-B18D-4917-8C95-7CAD89FFC057}" srcOrd="1" destOrd="0" presId="urn:microsoft.com/office/officeart/2005/8/layout/hierarchy1"/>
    <dgm:cxn modelId="{CBBFDF9E-3F55-4846-94F2-A0B7FB23F3A9}" type="presParOf" srcId="{CBF65749-B18D-4917-8C95-7CAD89FFC057}" destId="{9BEFFFCF-4515-494E-BEED-EE816E248058}" srcOrd="0" destOrd="0" presId="urn:microsoft.com/office/officeart/2005/8/layout/hierarchy1"/>
    <dgm:cxn modelId="{2C2C3B64-0F0F-4991-8D16-CCB10BBE317C}" type="presParOf" srcId="{CBF65749-B18D-4917-8C95-7CAD89FFC057}" destId="{2C0EFFE9-5D8B-452C-AB3F-90F9C01162EA}" srcOrd="1" destOrd="0" presId="urn:microsoft.com/office/officeart/2005/8/layout/hierarchy1"/>
    <dgm:cxn modelId="{A7AAAEEA-719B-44CE-B5D9-F603558A98FC}" type="presParOf" srcId="{2C0EFFE9-5D8B-452C-AB3F-90F9C01162EA}" destId="{4CF7E9A3-CB6F-4766-9120-15279957135D}" srcOrd="0" destOrd="0" presId="urn:microsoft.com/office/officeart/2005/8/layout/hierarchy1"/>
    <dgm:cxn modelId="{66770B24-EF9B-4B4D-AD4B-CC353369FADE}" type="presParOf" srcId="{4CF7E9A3-CB6F-4766-9120-15279957135D}" destId="{52E0022D-4B51-4222-B2DA-1AA6742A4345}" srcOrd="0" destOrd="0" presId="urn:microsoft.com/office/officeart/2005/8/layout/hierarchy1"/>
    <dgm:cxn modelId="{C793D010-0FEF-4AC5-B0E5-94D7D46726B2}" type="presParOf" srcId="{4CF7E9A3-CB6F-4766-9120-15279957135D}" destId="{018E362C-6570-4B04-86D9-0DEB554F7A36}" srcOrd="1" destOrd="0" presId="urn:microsoft.com/office/officeart/2005/8/layout/hierarchy1"/>
    <dgm:cxn modelId="{7751BC4A-55E2-468A-B91A-CB023FBE94A8}" type="presParOf" srcId="{2C0EFFE9-5D8B-452C-AB3F-90F9C01162EA}" destId="{FE796EDB-6181-4472-91BB-F70F55E59388}" srcOrd="1" destOrd="0" presId="urn:microsoft.com/office/officeart/2005/8/layout/hierarchy1"/>
    <dgm:cxn modelId="{558AC0E4-96EB-4E29-94CB-28CCE3FEBCBA}" type="presParOf" srcId="{CBF65749-B18D-4917-8C95-7CAD89FFC057}" destId="{E4BF047A-9D88-43C8-839A-C60D5FF1CD8B}" srcOrd="2" destOrd="0" presId="urn:microsoft.com/office/officeart/2005/8/layout/hierarchy1"/>
    <dgm:cxn modelId="{86594917-0FFB-40C3-B6F5-2B23657B7509}" type="presParOf" srcId="{CBF65749-B18D-4917-8C95-7CAD89FFC057}" destId="{3C3CA547-BEB8-42D0-9289-3E1399A61541}" srcOrd="3" destOrd="0" presId="urn:microsoft.com/office/officeart/2005/8/layout/hierarchy1"/>
    <dgm:cxn modelId="{2CFB32C8-B2EA-4D1B-88A2-576927EA8A8A}" type="presParOf" srcId="{3C3CA547-BEB8-42D0-9289-3E1399A61541}" destId="{4CE46170-978F-4F77-948D-11EADFBC1D5F}" srcOrd="0" destOrd="0" presId="urn:microsoft.com/office/officeart/2005/8/layout/hierarchy1"/>
    <dgm:cxn modelId="{997065FB-131C-4266-B0B8-8C1C2E40A017}" type="presParOf" srcId="{4CE46170-978F-4F77-948D-11EADFBC1D5F}" destId="{6E9D6187-8A60-436B-985F-400A94A19F46}" srcOrd="0" destOrd="0" presId="urn:microsoft.com/office/officeart/2005/8/layout/hierarchy1"/>
    <dgm:cxn modelId="{1363E228-79CD-4F5D-A687-26DC86B2B685}" type="presParOf" srcId="{4CE46170-978F-4F77-948D-11EADFBC1D5F}" destId="{7D84DF91-E759-41E0-B679-5966240753B5}" srcOrd="1" destOrd="0" presId="urn:microsoft.com/office/officeart/2005/8/layout/hierarchy1"/>
    <dgm:cxn modelId="{5F44AE7E-24A0-4863-AB4E-DBCA43CCF494}" type="presParOf" srcId="{3C3CA547-BEB8-42D0-9289-3E1399A61541}" destId="{8E9ECB97-1645-4D94-B40A-003B3D45DBD6}" srcOrd="1" destOrd="0" presId="urn:microsoft.com/office/officeart/2005/8/layout/hierarchy1"/>
    <dgm:cxn modelId="{32C2F3D7-B61E-4702-BD65-A941D74D3950}" type="presParOf" srcId="{CBF65749-B18D-4917-8C95-7CAD89FFC057}" destId="{D86F09EF-4A21-4FAF-8CF8-40A8C71BEC39}" srcOrd="4" destOrd="0" presId="urn:microsoft.com/office/officeart/2005/8/layout/hierarchy1"/>
    <dgm:cxn modelId="{35D025B5-AF6E-421A-8E3B-B6B2E4CE0F1E}" type="presParOf" srcId="{CBF65749-B18D-4917-8C95-7CAD89FFC057}" destId="{BB6DE5E3-047D-44BF-8C8E-2B2FE4D2F86B}" srcOrd="5" destOrd="0" presId="urn:microsoft.com/office/officeart/2005/8/layout/hierarchy1"/>
    <dgm:cxn modelId="{3DFFD9E2-A05C-4AE2-AA67-BDDF21F120D8}" type="presParOf" srcId="{BB6DE5E3-047D-44BF-8C8E-2B2FE4D2F86B}" destId="{453A12E0-0368-42B9-985B-98E83731280F}" srcOrd="0" destOrd="0" presId="urn:microsoft.com/office/officeart/2005/8/layout/hierarchy1"/>
    <dgm:cxn modelId="{FFECCC91-A8AF-478B-BCF0-83DBC8E70877}" type="presParOf" srcId="{453A12E0-0368-42B9-985B-98E83731280F}" destId="{85EAB727-CB95-4272-80BA-72FB671A0F15}" srcOrd="0" destOrd="0" presId="urn:microsoft.com/office/officeart/2005/8/layout/hierarchy1"/>
    <dgm:cxn modelId="{C972C83D-E384-445A-8944-FC598E334D54}" type="presParOf" srcId="{453A12E0-0368-42B9-985B-98E83731280F}" destId="{6143E2CD-7038-4970-9748-247C3396EAD2}" srcOrd="1" destOrd="0" presId="urn:microsoft.com/office/officeart/2005/8/layout/hierarchy1"/>
    <dgm:cxn modelId="{154CCBA3-F478-40E8-8B2B-77CF1D0AB061}"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F09EF-4A21-4FAF-8CF8-40A8C71BEC39}">
      <dsp:nvSpPr>
        <dsp:cNvPr id="0" name=""/>
        <dsp:cNvSpPr/>
      </dsp:nvSpPr>
      <dsp:spPr>
        <a:xfrm>
          <a:off x="5685234" y="1917534"/>
          <a:ext cx="1289223" cy="306776"/>
        </a:xfrm>
        <a:custGeom>
          <a:avLst/>
          <a:gdLst/>
          <a:ahLst/>
          <a:cxnLst/>
          <a:rect l="0" t="0" r="0" b="0"/>
          <a:pathLst>
            <a:path>
              <a:moveTo>
                <a:pt x="0" y="0"/>
              </a:moveTo>
              <a:lnTo>
                <a:pt x="0" y="209059"/>
              </a:lnTo>
              <a:lnTo>
                <a:pt x="1289223" y="209059"/>
              </a:lnTo>
              <a:lnTo>
                <a:pt x="1289223"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5639514" y="1917534"/>
          <a:ext cx="91440" cy="306776"/>
        </a:xfrm>
        <a:custGeom>
          <a:avLst/>
          <a:gdLst/>
          <a:ahLst/>
          <a:cxnLst/>
          <a:rect l="0" t="0" r="0" b="0"/>
          <a:pathLst>
            <a:path>
              <a:moveTo>
                <a:pt x="45720" y="0"/>
              </a:moveTo>
              <a:lnTo>
                <a:pt x="4572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FFFCF-4515-494E-BEED-EE816E248058}">
      <dsp:nvSpPr>
        <dsp:cNvPr id="0" name=""/>
        <dsp:cNvSpPr/>
      </dsp:nvSpPr>
      <dsp:spPr>
        <a:xfrm>
          <a:off x="4396010" y="1917534"/>
          <a:ext cx="1289223" cy="306776"/>
        </a:xfrm>
        <a:custGeom>
          <a:avLst/>
          <a:gdLst/>
          <a:ahLst/>
          <a:cxnLst/>
          <a:rect l="0" t="0" r="0" b="0"/>
          <a:pathLst>
            <a:path>
              <a:moveTo>
                <a:pt x="1289223" y="0"/>
              </a:moveTo>
              <a:lnTo>
                <a:pt x="1289223" y="209059"/>
              </a:lnTo>
              <a:lnTo>
                <a:pt x="0" y="209059"/>
              </a:lnTo>
              <a:lnTo>
                <a:pt x="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3429093" y="940947"/>
          <a:ext cx="2256141" cy="306776"/>
        </a:xfrm>
        <a:custGeom>
          <a:avLst/>
          <a:gdLst/>
          <a:ahLst/>
          <a:cxnLst/>
          <a:rect l="0" t="0" r="0" b="0"/>
          <a:pathLst>
            <a:path>
              <a:moveTo>
                <a:pt x="0" y="0"/>
              </a:moveTo>
              <a:lnTo>
                <a:pt x="0" y="209059"/>
              </a:lnTo>
              <a:lnTo>
                <a:pt x="2256141" y="209059"/>
              </a:lnTo>
              <a:lnTo>
                <a:pt x="2256141" y="30677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3137366" y="1922008"/>
          <a:ext cx="265972" cy="302302"/>
        </a:xfrm>
        <a:custGeom>
          <a:avLst/>
          <a:gdLst/>
          <a:ahLst/>
          <a:cxnLst/>
          <a:rect l="0" t="0" r="0" b="0"/>
          <a:pathLst>
            <a:path>
              <a:moveTo>
                <a:pt x="265972" y="0"/>
              </a:moveTo>
              <a:lnTo>
                <a:pt x="265972"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3357619" y="940947"/>
          <a:ext cx="91440" cy="311250"/>
        </a:xfrm>
        <a:custGeom>
          <a:avLst/>
          <a:gdLst/>
          <a:ahLst/>
          <a:cxnLst/>
          <a:rect l="0" t="0" r="0" b="0"/>
          <a:pathLst>
            <a:path>
              <a:moveTo>
                <a:pt x="71474" y="0"/>
              </a:moveTo>
              <a:lnTo>
                <a:pt x="71474" y="213533"/>
              </a:lnTo>
              <a:lnTo>
                <a:pt x="45720" y="213533"/>
              </a:lnTo>
              <a:lnTo>
                <a:pt x="4572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1165114" y="1922008"/>
          <a:ext cx="652449" cy="302302"/>
        </a:xfrm>
        <a:custGeom>
          <a:avLst/>
          <a:gdLst/>
          <a:ahLst/>
          <a:cxnLst/>
          <a:rect l="0" t="0" r="0" b="0"/>
          <a:pathLst>
            <a:path>
              <a:moveTo>
                <a:pt x="0" y="0"/>
              </a:moveTo>
              <a:lnTo>
                <a:pt x="0" y="204584"/>
              </a:lnTo>
              <a:lnTo>
                <a:pt x="652449" y="204584"/>
              </a:lnTo>
              <a:lnTo>
                <a:pt x="652449"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528339" y="1922008"/>
          <a:ext cx="636774" cy="302302"/>
        </a:xfrm>
        <a:custGeom>
          <a:avLst/>
          <a:gdLst/>
          <a:ahLst/>
          <a:cxnLst/>
          <a:rect l="0" t="0" r="0" b="0"/>
          <a:pathLst>
            <a:path>
              <a:moveTo>
                <a:pt x="636774" y="0"/>
              </a:moveTo>
              <a:lnTo>
                <a:pt x="636774"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1165114" y="940947"/>
          <a:ext cx="2263978" cy="311250"/>
        </a:xfrm>
        <a:custGeom>
          <a:avLst/>
          <a:gdLst/>
          <a:ahLst/>
          <a:cxnLst/>
          <a:rect l="0" t="0" r="0" b="0"/>
          <a:pathLst>
            <a:path>
              <a:moveTo>
                <a:pt x="2263978" y="0"/>
              </a:moveTo>
              <a:lnTo>
                <a:pt x="2263978" y="213533"/>
              </a:lnTo>
              <a:lnTo>
                <a:pt x="0" y="213533"/>
              </a:lnTo>
              <a:lnTo>
                <a:pt x="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2483600" y="271136"/>
          <a:ext cx="1890985"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2600802" y="382478"/>
          <a:ext cx="1890985"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أشكال الشركات التجارية</a:t>
          </a:r>
          <a:endParaRPr lang="en-US" sz="1400" b="1" kern="1200" dirty="0">
            <a:solidFill>
              <a:schemeClr val="tx2">
                <a:lumMod val="75000"/>
              </a:schemeClr>
            </a:solidFill>
            <a:latin typeface="Times New Roman" pitchFamily="18" charset="0"/>
            <a:cs typeface="Times New Roman" pitchFamily="18" charset="0"/>
          </a:endParaRPr>
        </a:p>
      </dsp:txBody>
      <dsp:txXfrm>
        <a:off x="2620420" y="402096"/>
        <a:ext cx="1851749" cy="630574"/>
      </dsp:txXfrm>
    </dsp:sp>
    <dsp:sp modelId="{3C88DF1E-9D27-48AC-9AF5-2F50A4F92882}">
      <dsp:nvSpPr>
        <dsp:cNvPr id="0" name=""/>
        <dsp:cNvSpPr/>
      </dsp:nvSpPr>
      <dsp:spPr>
        <a:xfrm>
          <a:off x="637704"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754906"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مختلطة</a:t>
          </a:r>
          <a:endParaRPr lang="en-US" sz="1400" b="1" kern="1200" dirty="0">
            <a:solidFill>
              <a:schemeClr val="tx2">
                <a:lumMod val="75000"/>
              </a:schemeClr>
            </a:solidFill>
            <a:latin typeface="Times New Roman" pitchFamily="18" charset="0"/>
            <a:cs typeface="Times New Roman" pitchFamily="18" charset="0"/>
          </a:endParaRPr>
        </a:p>
      </dsp:txBody>
      <dsp:txXfrm>
        <a:off x="774524" y="1383158"/>
        <a:ext cx="1015583" cy="630574"/>
      </dsp:txXfrm>
    </dsp:sp>
    <dsp:sp modelId="{07E089E9-E939-4AA4-AD45-E7B9111EA986}">
      <dsp:nvSpPr>
        <dsp:cNvPr id="0" name=""/>
        <dsp:cNvSpPr/>
      </dsp:nvSpPr>
      <dsp:spPr>
        <a:xfrm>
          <a:off x="930"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118132"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kern="1200" dirty="0">
            <a:solidFill>
              <a:schemeClr val="tx2">
                <a:lumMod val="75000"/>
              </a:schemeClr>
            </a:solidFill>
            <a:latin typeface="Times New Roman" pitchFamily="18" charset="0"/>
            <a:cs typeface="Times New Roman" pitchFamily="18" charset="0"/>
          </a:endParaRPr>
        </a:p>
      </dsp:txBody>
      <dsp:txXfrm>
        <a:off x="137750" y="2355270"/>
        <a:ext cx="1015583" cy="630574"/>
      </dsp:txXfrm>
    </dsp:sp>
    <dsp:sp modelId="{773C7720-B209-46FB-B1E8-6C295C1345F3}">
      <dsp:nvSpPr>
        <dsp:cNvPr id="0" name=""/>
        <dsp:cNvSpPr/>
      </dsp:nvSpPr>
      <dsp:spPr>
        <a:xfrm>
          <a:off x="1290153"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1407355"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بالأسهم </a:t>
          </a:r>
          <a:endParaRPr lang="en-US" sz="1400" b="1" kern="1200" dirty="0">
            <a:solidFill>
              <a:schemeClr val="tx2">
                <a:lumMod val="75000"/>
              </a:schemeClr>
            </a:solidFill>
            <a:latin typeface="Times New Roman" pitchFamily="18" charset="0"/>
            <a:cs typeface="Times New Roman" pitchFamily="18" charset="0"/>
          </a:endParaRPr>
        </a:p>
      </dsp:txBody>
      <dsp:txXfrm>
        <a:off x="1426973" y="2355270"/>
        <a:ext cx="1015583" cy="630574"/>
      </dsp:txXfrm>
    </dsp:sp>
    <dsp:sp modelId="{93CC692C-DDEA-4CD3-BA51-09ACB019DB4A}">
      <dsp:nvSpPr>
        <dsp:cNvPr id="0" name=""/>
        <dsp:cNvSpPr/>
      </dsp:nvSpPr>
      <dsp:spPr>
        <a:xfrm>
          <a:off x="2875929"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2993131"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الأموال </a:t>
          </a:r>
          <a:endParaRPr lang="en-US" sz="1400" b="1" kern="1200" dirty="0">
            <a:solidFill>
              <a:schemeClr val="tx2">
                <a:lumMod val="75000"/>
              </a:schemeClr>
            </a:solidFill>
            <a:latin typeface="Times New Roman" pitchFamily="18" charset="0"/>
            <a:cs typeface="Times New Roman" pitchFamily="18" charset="0"/>
          </a:endParaRPr>
        </a:p>
      </dsp:txBody>
      <dsp:txXfrm>
        <a:off x="3012749" y="1383158"/>
        <a:ext cx="1015583" cy="630574"/>
      </dsp:txXfrm>
    </dsp:sp>
    <dsp:sp modelId="{FE68713F-C113-4D4F-8123-4AD70C20E296}">
      <dsp:nvSpPr>
        <dsp:cNvPr id="0" name=""/>
        <dsp:cNvSpPr/>
      </dsp:nvSpPr>
      <dsp:spPr>
        <a:xfrm>
          <a:off x="2609956"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2727158"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المساهمة</a:t>
          </a:r>
          <a:endParaRPr lang="en-US" sz="1400" b="1" kern="1200" dirty="0">
            <a:solidFill>
              <a:schemeClr val="tx2">
                <a:lumMod val="75000"/>
              </a:schemeClr>
            </a:solidFill>
            <a:latin typeface="Times New Roman" pitchFamily="18" charset="0"/>
            <a:cs typeface="Times New Roman" pitchFamily="18" charset="0"/>
          </a:endParaRPr>
        </a:p>
      </dsp:txBody>
      <dsp:txXfrm>
        <a:off x="2746776" y="2355270"/>
        <a:ext cx="1015583" cy="630574"/>
      </dsp:txXfrm>
    </dsp:sp>
    <dsp:sp modelId="{33F367C9-9FB8-4232-8D5F-35FA044DDEDD}">
      <dsp:nvSpPr>
        <dsp:cNvPr id="0" name=""/>
        <dsp:cNvSpPr/>
      </dsp:nvSpPr>
      <dsp:spPr>
        <a:xfrm>
          <a:off x="5157824" y="1247723"/>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5275026" y="1359065"/>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الأشخاص </a:t>
          </a:r>
          <a:endParaRPr lang="en-US" sz="1400" b="1" kern="1200" dirty="0">
            <a:solidFill>
              <a:schemeClr val="tx2">
                <a:lumMod val="75000"/>
              </a:schemeClr>
            </a:solidFill>
            <a:latin typeface="Times New Roman" pitchFamily="18" charset="0"/>
            <a:cs typeface="Times New Roman" pitchFamily="18" charset="0"/>
          </a:endParaRPr>
        </a:p>
      </dsp:txBody>
      <dsp:txXfrm>
        <a:off x="5294644" y="1378683"/>
        <a:ext cx="1015583" cy="630574"/>
      </dsp:txXfrm>
    </dsp:sp>
    <dsp:sp modelId="{52E0022D-4B51-4222-B2DA-1AA6742A4345}">
      <dsp:nvSpPr>
        <dsp:cNvPr id="0" name=""/>
        <dsp:cNvSpPr/>
      </dsp:nvSpPr>
      <dsp:spPr>
        <a:xfrm>
          <a:off x="3868601"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E362C-6570-4B04-86D9-0DEB554F7A36}">
      <dsp:nvSpPr>
        <dsp:cNvPr id="0" name=""/>
        <dsp:cNvSpPr/>
      </dsp:nvSpPr>
      <dsp:spPr>
        <a:xfrm>
          <a:off x="3985803"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المحاصة </a:t>
          </a:r>
          <a:endParaRPr lang="en-US" sz="1400" b="1" kern="1200" dirty="0">
            <a:solidFill>
              <a:schemeClr val="tx2">
                <a:lumMod val="75000"/>
              </a:schemeClr>
            </a:solidFill>
            <a:latin typeface="Times New Roman" pitchFamily="18" charset="0"/>
            <a:cs typeface="Times New Roman" pitchFamily="18" charset="0"/>
          </a:endParaRPr>
        </a:p>
      </dsp:txBody>
      <dsp:txXfrm>
        <a:off x="4005421" y="2355270"/>
        <a:ext cx="1015583" cy="630574"/>
      </dsp:txXfrm>
    </dsp:sp>
    <dsp:sp modelId="{6E9D6187-8A60-436B-985F-400A94A19F46}">
      <dsp:nvSpPr>
        <dsp:cNvPr id="0" name=""/>
        <dsp:cNvSpPr/>
      </dsp:nvSpPr>
      <dsp:spPr>
        <a:xfrm>
          <a:off x="5157824"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5275026"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البسيطة </a:t>
          </a:r>
          <a:endParaRPr lang="en-US" sz="1400" b="1" kern="1200" dirty="0">
            <a:solidFill>
              <a:schemeClr val="tx2">
                <a:lumMod val="75000"/>
              </a:schemeClr>
            </a:solidFill>
            <a:latin typeface="Times New Roman" pitchFamily="18" charset="0"/>
            <a:cs typeface="Times New Roman" pitchFamily="18" charset="0"/>
          </a:endParaRPr>
        </a:p>
      </dsp:txBody>
      <dsp:txXfrm>
        <a:off x="5294644" y="2355270"/>
        <a:ext cx="1015583" cy="630574"/>
      </dsp:txXfrm>
    </dsp:sp>
    <dsp:sp modelId="{85EAB727-CB95-4272-80BA-72FB671A0F15}">
      <dsp:nvSpPr>
        <dsp:cNvPr id="0" name=""/>
        <dsp:cNvSpPr/>
      </dsp:nvSpPr>
      <dsp:spPr>
        <a:xfrm>
          <a:off x="6447048"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6564250"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التضامن </a:t>
          </a:r>
          <a:endParaRPr lang="en-US" sz="1400" b="1" kern="1200" dirty="0">
            <a:solidFill>
              <a:schemeClr val="tx2">
                <a:lumMod val="75000"/>
              </a:schemeClr>
            </a:solidFill>
            <a:latin typeface="Times New Roman" pitchFamily="18" charset="0"/>
            <a:cs typeface="Times New Roman" pitchFamily="18" charset="0"/>
          </a:endParaRPr>
        </a:p>
      </dsp:txBody>
      <dsp:txXfrm>
        <a:off x="6583868" y="2355270"/>
        <a:ext cx="1015583" cy="6305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10/3/2012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10/3/2012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10/3/2012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10/3/2012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10/3/2012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10/3/2012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828800"/>
            <a:ext cx="7467600" cy="1371600"/>
          </a:xfrm>
        </p:spPr>
        <p:txBody>
          <a:bodyPr>
            <a:normAutofit fontScale="90000"/>
          </a:bodyPr>
          <a:lstStyle/>
          <a:p>
            <a:pPr algn="ctr" rtl="1"/>
            <a:r>
              <a:rPr lang="ar-SA" sz="4800" dirty="0" smtClean="0">
                <a:latin typeface="Times New Roman" pitchFamily="18" charset="0"/>
                <a:cs typeface="Times New Roman" pitchFamily="18" charset="0"/>
              </a:rPr>
              <a:t>الشـــــركات التــــــــــجارية </a:t>
            </a:r>
            <a:br>
              <a:rPr lang="ar-SA" sz="4800" dirty="0" smtClean="0">
                <a:latin typeface="Times New Roman" pitchFamily="18" charset="0"/>
                <a:cs typeface="Times New Roman" pitchFamily="18" charset="0"/>
              </a:rPr>
            </a:br>
            <a:r>
              <a:rPr lang="ar-SA" sz="4800" dirty="0" smtClean="0">
                <a:latin typeface="Times New Roman" pitchFamily="18" charset="0"/>
                <a:cs typeface="Times New Roman" pitchFamily="18" charset="0"/>
              </a:rPr>
              <a:t>الأحكام العامة للشركات </a:t>
            </a: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5000" t="33000" r="16875" b="36000"/>
          <a:stretch>
            <a:fillRect/>
          </a:stretch>
        </p:blipFill>
        <p:spPr bwMode="auto">
          <a:xfrm>
            <a:off x="381000" y="457200"/>
            <a:ext cx="7899816"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l="48426" t="36398" r="19002" b="22429"/>
          <a:stretch>
            <a:fillRect/>
          </a:stretch>
        </p:blipFill>
        <p:spPr bwMode="auto">
          <a:xfrm>
            <a:off x="1447800" y="609600"/>
            <a:ext cx="60960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9000" y="1295400"/>
            <a:ext cx="32004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عقد </a:t>
            </a: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انشاء </a:t>
            </a: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الشركة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a:spLocks noGrp="1"/>
          </p:cNvSpPr>
          <p:nvPr>
            <p:ph idx="1"/>
          </p:nvPr>
        </p:nvSpPr>
        <p:spPr>
          <a:xfrm>
            <a:off x="228600" y="381000"/>
            <a:ext cx="7924800" cy="762000"/>
          </a:xfrm>
        </p:spPr>
        <p:txBody>
          <a:bodyPr>
            <a:noAutofit/>
          </a:bodyPr>
          <a:lstStyle/>
          <a:p>
            <a:pPr marL="457200" indent="-457200" algn="r" rtl="1">
              <a:buNone/>
            </a:pPr>
            <a:r>
              <a:rPr lang="ar-SA" sz="2000" b="1" dirty="0" smtClean="0">
                <a:solidFill>
                  <a:schemeClr val="tx2">
                    <a:lumMod val="75000"/>
                  </a:schemeClr>
                </a:solidFill>
                <a:latin typeface="Times New Roman" pitchFamily="18" charset="0"/>
                <a:cs typeface="Times New Roman" pitchFamily="18" charset="0"/>
              </a:rPr>
              <a:t>تعريف الشركة : </a:t>
            </a:r>
            <a:r>
              <a:rPr lang="ar-SA" sz="2000" dirty="0" smtClean="0">
                <a:latin typeface="Times New Roman" pitchFamily="18" charset="0"/>
                <a:cs typeface="Times New Roman" pitchFamily="18" charset="0"/>
              </a:rPr>
              <a:t>عقد يلتزم بمقتضاه شخصان أو أكثر بأن يساهم كل منهم في مشروع يستهدف الربح بتقديم حصة من مال او عمل لاقتسام ماقد ينشأ عن هذا المشروع من ربح أو خساره </a:t>
            </a:r>
          </a:p>
        </p:txBody>
      </p:sp>
      <p:sp>
        <p:nvSpPr>
          <p:cNvPr id="7" name="Content Placeholder 2"/>
          <p:cNvSpPr txBox="1">
            <a:spLocks/>
          </p:cNvSpPr>
          <p:nvPr/>
        </p:nvSpPr>
        <p:spPr>
          <a:xfrm>
            <a:off x="2362200" y="2057400"/>
            <a:ext cx="5029200" cy="18288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kumimoji="0" lang="ar-SA" sz="2000" b="1" i="0" u="none" strike="noStrike" kern="1200" cap="none" spc="0" normalizeH="0" baseline="0" noProof="0" dirty="0" smtClean="0">
                <a:ln>
                  <a:noFill/>
                </a:ln>
                <a:solidFill>
                  <a:schemeClr val="accent1">
                    <a:lumMod val="75000"/>
                  </a:schemeClr>
                </a:solidFill>
                <a:effectLst/>
                <a:uLnTx/>
                <a:uFillTx/>
                <a:latin typeface="Times New Roman" pitchFamily="18" charset="0"/>
                <a:ea typeface="+mn-ea"/>
                <a:cs typeface="Times New Roman" pitchFamily="18" charset="0"/>
              </a:rPr>
              <a:t>الأركان</a:t>
            </a:r>
            <a:r>
              <a:rPr kumimoji="0" lang="ar-SA" sz="2000" b="1" i="0" u="none" strike="noStrike" kern="1200" cap="none" spc="0" normalizeH="0" noProof="0" dirty="0" smtClean="0">
                <a:ln>
                  <a:noFill/>
                </a:ln>
                <a:solidFill>
                  <a:schemeClr val="accent1">
                    <a:lumMod val="75000"/>
                  </a:schemeClr>
                </a:solidFill>
                <a:effectLst/>
                <a:uLnTx/>
                <a:uFillTx/>
                <a:latin typeface="Times New Roman" pitchFamily="18" charset="0"/>
                <a:ea typeface="+mn-ea"/>
                <a:cs typeface="Times New Roman" pitchFamily="18" charset="0"/>
              </a:rPr>
              <a:t> الموضوعية العامة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1" baseline="0" dirty="0" smtClean="0">
                <a:solidFill>
                  <a:schemeClr val="accent1">
                    <a:lumMod val="75000"/>
                  </a:schemeClr>
                </a:solidFill>
                <a:latin typeface="Times New Roman" pitchFamily="18" charset="0"/>
                <a:cs typeface="Times New Roman" pitchFamily="18" charset="0"/>
              </a:rPr>
              <a:t>الأركان</a:t>
            </a:r>
            <a:r>
              <a:rPr lang="ar-SA" sz="2000" b="1" dirty="0" smtClean="0">
                <a:solidFill>
                  <a:schemeClr val="accent1">
                    <a:lumMod val="75000"/>
                  </a:schemeClr>
                </a:solidFill>
                <a:latin typeface="Times New Roman" pitchFamily="18" charset="0"/>
                <a:cs typeface="Times New Roman" pitchFamily="18" charset="0"/>
              </a:rPr>
              <a:t> الموضوعية الخاصة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kumimoji="0" lang="ar-SA" sz="2000" b="1" i="0" u="none" strike="noStrike" kern="1200" cap="none" spc="0" normalizeH="0" baseline="0" noProof="0" dirty="0" smtClean="0">
                <a:ln>
                  <a:noFill/>
                </a:ln>
                <a:solidFill>
                  <a:schemeClr val="accent1">
                    <a:lumMod val="75000"/>
                  </a:schemeClr>
                </a:solidFill>
                <a:effectLst/>
                <a:uLnTx/>
                <a:uFillTx/>
                <a:latin typeface="Times New Roman" pitchFamily="18" charset="0"/>
                <a:ea typeface="+mn-ea"/>
                <a:cs typeface="Times New Roman" pitchFamily="18" charset="0"/>
              </a:rPr>
              <a:t>شروط الاحتجاج بالشركة في مواجهة الغير (</a:t>
            </a:r>
            <a:r>
              <a:rPr kumimoji="0" lang="ar-SA" sz="2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الأركان الشكلية)</a:t>
            </a:r>
            <a:endParaRPr kumimoji="0" lang="ar-SA" sz="20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endParaRP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1" baseline="0" dirty="0" smtClean="0">
                <a:solidFill>
                  <a:schemeClr val="accent1">
                    <a:lumMod val="75000"/>
                  </a:schemeClr>
                </a:solidFill>
                <a:latin typeface="Times New Roman" pitchFamily="18" charset="0"/>
                <a:cs typeface="Times New Roman" pitchFamily="18" charset="0"/>
              </a:rPr>
              <a:t>بطلان </a:t>
            </a:r>
            <a:r>
              <a:rPr lang="ar-SA" sz="2000" b="1" dirty="0" smtClean="0">
                <a:solidFill>
                  <a:schemeClr val="accent1">
                    <a:lumMod val="75000"/>
                  </a:schemeClr>
                </a:solidFill>
                <a:latin typeface="Times New Roman" pitchFamily="18" charset="0"/>
                <a:cs typeface="Times New Roman" pitchFamily="18" charset="0"/>
              </a:rPr>
              <a:t>عقد الشركة </a:t>
            </a:r>
            <a:endParaRPr kumimoji="0" lang="ar-SA" sz="2000" b="1" i="0" u="none" strike="noStrike" kern="1200" cap="none" spc="0" normalizeH="0" baseline="0" noProof="0" dirty="0" smtClean="0">
              <a:ln>
                <a:noFill/>
              </a:ln>
              <a:solidFill>
                <a:schemeClr val="accent1">
                  <a:lumMod val="75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152400"/>
            <a:ext cx="35814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الأركان الموضوعية العامة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152400" y="914400"/>
            <a:ext cx="8001000" cy="5181600"/>
          </a:xfrm>
        </p:spPr>
        <p:txBody>
          <a:bodyPr>
            <a:noAutofit/>
          </a:bodyPr>
          <a:lstStyle/>
          <a:p>
            <a:pPr marL="457200" indent="-457200" algn="r" rtl="1">
              <a:buFont typeface="+mj-lt"/>
              <a:buAutoNum type="arabicPeriod"/>
            </a:pPr>
            <a:r>
              <a:rPr lang="ar-SA" sz="2000" b="1" u="sng" dirty="0" smtClean="0">
                <a:solidFill>
                  <a:schemeClr val="tx2">
                    <a:lumMod val="75000"/>
                  </a:schemeClr>
                </a:solidFill>
                <a:latin typeface="Times New Roman" pitchFamily="18" charset="0"/>
                <a:cs typeface="Times New Roman" pitchFamily="18" charset="0"/>
              </a:rPr>
              <a:t>الرضا : </a:t>
            </a:r>
            <a:r>
              <a:rPr lang="ar-SA" sz="2000" dirty="0" smtClean="0">
                <a:latin typeface="Times New Roman" pitchFamily="18" charset="0"/>
                <a:cs typeface="Times New Roman" pitchFamily="18" charset="0"/>
              </a:rPr>
              <a:t>شرط من شروط صحة العقد ويجب ان يشمل الرضا كافة عناصر العقد وشروطه أي الغرض الذي ستقوم الشركة بتحقيقه ورأس مالها وكيفية ادارتها ....الخ</a:t>
            </a:r>
          </a:p>
          <a:p>
            <a:pPr marL="457200" indent="-457200" algn="r" rtl="1"/>
            <a:r>
              <a:rPr lang="ar-SA" sz="2000" dirty="0" smtClean="0">
                <a:latin typeface="Times New Roman" pitchFamily="18" charset="0"/>
                <a:cs typeface="Times New Roman" pitchFamily="18" charset="0"/>
              </a:rPr>
              <a:t>لابد ان يكون رضا الشركاء بالشركة صحيحاً لايشوبه عيب من عيوب الرضا وهي (الغلط - الإكراه –التدليس  ) وإلا كان عقد الشركة قابلاً للإبطال والذي يتمسك بهذا البطلان هو الشريك الذي كان رضاه يشوبه احد هذه العيوب </a:t>
            </a:r>
          </a:p>
          <a:p>
            <a:pPr marL="457200" indent="-457200" algn="r" rtl="1"/>
            <a:r>
              <a:rPr lang="ar-SA" sz="2000" dirty="0" smtClean="0">
                <a:latin typeface="Times New Roman" pitchFamily="18" charset="0"/>
                <a:cs typeface="Times New Roman" pitchFamily="18" charset="0"/>
              </a:rPr>
              <a:t>الإكراه نادر الوقوع ، عكس التدليس الذي قد يلجأ له الشركاء لاقناع الغير بالدخول في الشركة. والغلط الذي يجيز ابطال العقد هو الغلط الجوهري كالغلط في شخصية الشريك في شركة من شركات الأشخاص كشركة التضامن مثلا أو الغلط في نوع الشركة مثل لو أراد شخص ان يشترك في شركة مساهمة واذ بها شركة تضامن  </a:t>
            </a:r>
          </a:p>
          <a:p>
            <a:pPr marL="457200" indent="-457200" algn="r" rtl="1">
              <a:buNone/>
            </a:pPr>
            <a:endParaRPr lang="ar-SA" sz="2000"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startAt="2"/>
            </a:pPr>
            <a:r>
              <a:rPr lang="ar-SA" sz="2000" b="1" u="sng" dirty="0" smtClean="0">
                <a:solidFill>
                  <a:schemeClr val="tx2">
                    <a:lumMod val="75000"/>
                  </a:schemeClr>
                </a:solidFill>
                <a:latin typeface="Times New Roman" pitchFamily="18" charset="0"/>
                <a:cs typeface="Times New Roman" pitchFamily="18" charset="0"/>
              </a:rPr>
              <a:t>الأهلية :</a:t>
            </a:r>
            <a:r>
              <a:rPr lang="ar-SA" sz="2000" dirty="0" smtClean="0">
                <a:latin typeface="Times New Roman" pitchFamily="18" charset="0"/>
                <a:cs typeface="Times New Roman" pitchFamily="18" charset="0"/>
              </a:rPr>
              <a:t>هي بلوغ الشخص سن 18 سنة فما فوق دون الإصابة بعوارض انعدام الأهلية كالجنون والعته وعوارض نقص الأهلية كالسفة والغفلة </a:t>
            </a:r>
          </a:p>
          <a:p>
            <a:pPr marL="457200" indent="-457200" algn="r" rtl="1"/>
            <a:r>
              <a:rPr lang="ar-SA" sz="2000" dirty="0" smtClean="0">
                <a:latin typeface="Times New Roman" pitchFamily="18" charset="0"/>
                <a:cs typeface="Times New Roman" pitchFamily="18" charset="0"/>
              </a:rPr>
              <a:t>في حالة ناقص الأهلية (كالقاصر المميز او المصاب بالسفه والغفلة) اذا دخل في شركة يكون عقد الشركة </a:t>
            </a:r>
            <a:r>
              <a:rPr lang="ar-SA" sz="2000" dirty="0" smtClean="0">
                <a:solidFill>
                  <a:srgbClr val="FF0000"/>
                </a:solidFill>
                <a:latin typeface="Times New Roman" pitchFamily="18" charset="0"/>
                <a:cs typeface="Times New Roman" pitchFamily="18" charset="0"/>
              </a:rPr>
              <a:t>قابل  للابطال (بطلان نسبي) لمصلحته والذي يتمسك بالبطلان هو الشريك ناقص الأهلية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09800" y="381000"/>
            <a:ext cx="4191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الأركان الموضوعية العامة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0" y="1143000"/>
            <a:ext cx="8001000" cy="3429000"/>
          </a:xfrm>
        </p:spPr>
        <p:txBody>
          <a:bodyPr>
            <a:noAutofit/>
          </a:bodyPr>
          <a:lstStyle/>
          <a:p>
            <a:pPr marL="457200" indent="-457200" algn="r" rtl="1"/>
            <a:r>
              <a:rPr lang="ar-SA" sz="2000" dirty="0" smtClean="0">
                <a:latin typeface="Times New Roman" pitchFamily="18" charset="0"/>
                <a:cs typeface="Times New Roman" pitchFamily="18" charset="0"/>
              </a:rPr>
              <a:t>في حالة عديم الأهلية (كالقاصر الغير مميز أو المجنون والمعتوه) يكون عقد الشركة باطل بطلان مطلق </a:t>
            </a:r>
          </a:p>
          <a:p>
            <a:pPr marL="457200" indent="-457200" algn="r" rtl="1"/>
            <a:r>
              <a:rPr lang="ar-SA" sz="2000" dirty="0" smtClean="0">
                <a:latin typeface="Times New Roman" pitchFamily="18" charset="0"/>
                <a:cs typeface="Times New Roman" pitchFamily="18" charset="0"/>
              </a:rPr>
              <a:t>لايجوز للولي او الوصي أن يعقد عقد شركة لمصلحة القاصر اذا كانت شركة تضامن ولكن يجوز للولي أو الوصي بعد الحصول على اذن المحكمة ان يستثمر اموال القاصر في أسهم شركات المساهمة أو التوصية بالأسهم </a:t>
            </a:r>
            <a:endParaRPr lang="ar-SA" sz="2000" b="1" u="sng"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startAt="3"/>
            </a:pPr>
            <a:r>
              <a:rPr lang="ar-SA" sz="2000" b="1" u="sng" dirty="0" smtClean="0">
                <a:solidFill>
                  <a:schemeClr val="tx2">
                    <a:lumMod val="75000"/>
                  </a:schemeClr>
                </a:solidFill>
                <a:latin typeface="Times New Roman" pitchFamily="18" charset="0"/>
                <a:cs typeface="Times New Roman" pitchFamily="18" charset="0"/>
              </a:rPr>
              <a:t>المحل : </a:t>
            </a:r>
            <a:r>
              <a:rPr lang="ar-SA" sz="2000" dirty="0" smtClean="0">
                <a:latin typeface="Times New Roman" pitchFamily="18" charset="0"/>
                <a:cs typeface="Times New Roman" pitchFamily="18" charset="0"/>
              </a:rPr>
              <a:t>المقصود بمحل الشركة هو الغرض الذي يسعى الشركاء الى تحقيقه بتكوين الشركة</a:t>
            </a:r>
          </a:p>
          <a:p>
            <a:pPr marL="457200" indent="-457200" algn="r" rtl="1"/>
            <a:r>
              <a:rPr lang="ar-SA" sz="2000" dirty="0" smtClean="0">
                <a:latin typeface="Times New Roman" pitchFamily="18" charset="0"/>
                <a:cs typeface="Times New Roman" pitchFamily="18" charset="0"/>
              </a:rPr>
              <a:t>يجب أن يكون محل عقد الشركة </a:t>
            </a:r>
            <a:r>
              <a:rPr lang="ar-SA" sz="2000" u="sng" dirty="0" smtClean="0">
                <a:latin typeface="Times New Roman" pitchFamily="18" charset="0"/>
                <a:cs typeface="Times New Roman" pitchFamily="18" charset="0"/>
              </a:rPr>
              <a:t>ممكنا ً  </a:t>
            </a:r>
            <a:r>
              <a:rPr lang="ar-SA" sz="2000" dirty="0" smtClean="0">
                <a:latin typeface="Times New Roman" pitchFamily="18" charset="0"/>
                <a:cs typeface="Times New Roman" pitchFamily="18" charset="0"/>
              </a:rPr>
              <a:t>(أي نشاط جائز ولكن النظام يحظره على مثل نوع الشركة) </a:t>
            </a:r>
            <a:r>
              <a:rPr lang="ar-SA" sz="2000" u="sng" dirty="0" smtClean="0">
                <a:latin typeface="Times New Roman" pitchFamily="18" charset="0"/>
                <a:cs typeface="Times New Roman" pitchFamily="18" charset="0"/>
              </a:rPr>
              <a:t>ومشروعا ً</a:t>
            </a:r>
            <a:r>
              <a:rPr lang="ar-SA" sz="2000" dirty="0" smtClean="0">
                <a:latin typeface="Times New Roman" pitchFamily="18" charset="0"/>
                <a:cs typeface="Times New Roman" pitchFamily="18" charset="0"/>
              </a:rPr>
              <a:t> غير مخالف للنظام العام. </a:t>
            </a:r>
          </a:p>
          <a:p>
            <a:pPr marL="457200" indent="-457200" algn="r" rtl="1"/>
            <a:r>
              <a:rPr lang="ar-SA" sz="2000" dirty="0" smtClean="0">
                <a:latin typeface="Times New Roman" pitchFamily="18" charset="0"/>
                <a:cs typeface="Times New Roman" pitchFamily="18" charset="0"/>
              </a:rPr>
              <a:t>يكون عقد الشركة باطل بطلان مطلق اذا كان محلها غير مشروع أو غير ممكن</a:t>
            </a:r>
          </a:p>
          <a:p>
            <a:pPr marL="457200" indent="-457200" algn="r" rtl="1"/>
            <a:r>
              <a:rPr lang="ar-SA" sz="2000" dirty="0" smtClean="0">
                <a:latin typeface="Times New Roman" pitchFamily="18" charset="0"/>
                <a:cs typeface="Times New Roman" pitchFamily="18" charset="0"/>
              </a:rPr>
              <a:t>وتبعاً لذلك تكون الشركة التي محلها تجارة المخدرات مثلا ً باطلة . وكذلك الشركة ذات المسئولية المحدودة اذا مارست أعمال التأمين والادخار والبنوك تكون باطلة </a:t>
            </a:r>
            <a:endParaRPr lang="ar-SA" sz="2000" b="1"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startAt="4"/>
            </a:pPr>
            <a:r>
              <a:rPr lang="ar-SA" sz="2000" b="1" u="sng" dirty="0" smtClean="0">
                <a:solidFill>
                  <a:schemeClr val="tx2">
                    <a:lumMod val="75000"/>
                  </a:schemeClr>
                </a:solidFill>
                <a:latin typeface="Times New Roman" pitchFamily="18" charset="0"/>
                <a:cs typeface="Times New Roman" pitchFamily="18" charset="0"/>
              </a:rPr>
              <a:t>السبب : </a:t>
            </a:r>
          </a:p>
          <a:p>
            <a:pPr marL="457200" indent="-457200" algn="r" rtl="1"/>
            <a:r>
              <a:rPr lang="ar-SA" sz="2000" dirty="0" smtClean="0">
                <a:latin typeface="Times New Roman" pitchFamily="18" charset="0"/>
                <a:cs typeface="Times New Roman" pitchFamily="18" charset="0"/>
              </a:rPr>
              <a:t>يرى فريق ان السبب هو رغبة الشركاء في تحقيق الغرض الذي انشأت من اجله الشركة. أي ان السبب يختلط بالمحل </a:t>
            </a:r>
          </a:p>
          <a:p>
            <a:pPr marL="457200" indent="-457200" algn="r" rtl="1"/>
            <a:r>
              <a:rPr lang="ar-SA" sz="2000" dirty="0" smtClean="0">
                <a:latin typeface="Times New Roman" pitchFamily="18" charset="0"/>
                <a:cs typeface="Times New Roman" pitchFamily="18" charset="0"/>
              </a:rPr>
              <a:t>يرى فريق آخر ان السبب يختلف عن المحل وهورغبة الشريك في تحقيق الربح وعلى ذلك فهو مشروع بكل الصور </a:t>
            </a:r>
          </a:p>
          <a:p>
            <a:pPr marL="457200" indent="-457200" algn="r" rtl="1">
              <a:buNone/>
            </a:pPr>
            <a:endParaRPr lang="ar-SA" sz="2000" b="1" dirty="0" smtClean="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09800" y="152400"/>
            <a:ext cx="4191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  الأركان الموضوعية الخاصة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152400" y="914400"/>
            <a:ext cx="8001000" cy="5562600"/>
          </a:xfrm>
        </p:spPr>
        <p:txBody>
          <a:bodyPr>
            <a:noAutofit/>
          </a:bodyPr>
          <a:lstStyle/>
          <a:p>
            <a:pPr marL="457200" indent="-457200" algn="r" rtl="1"/>
            <a:r>
              <a:rPr lang="ar-SA" sz="2000" dirty="0" smtClean="0">
                <a:latin typeface="Times New Roman" pitchFamily="18" charset="0"/>
                <a:cs typeface="Times New Roman" pitchFamily="18" charset="0"/>
              </a:rPr>
              <a:t>الأركان الموضوعية العامة السابق ذكرها لابد من توافرها لصحة عقد الشركة، وجميع العقود الأخرى </a:t>
            </a:r>
          </a:p>
          <a:p>
            <a:pPr marL="457200" indent="-457200" algn="r" rtl="1"/>
            <a:r>
              <a:rPr lang="ar-SA" sz="2000" dirty="0" smtClean="0">
                <a:latin typeface="Times New Roman" pitchFamily="18" charset="0"/>
                <a:cs typeface="Times New Roman" pitchFamily="18" charset="0"/>
              </a:rPr>
              <a:t>أما الأركان الموضوعية الخاصة هي التي تميز بين عقد الشركة وغيره من العقود الأخرى </a:t>
            </a:r>
            <a:endParaRPr lang="ar-SA" sz="2000" b="1" dirty="0" smtClean="0">
              <a:solidFill>
                <a:schemeClr val="tx2">
                  <a:lumMod val="75000"/>
                </a:schemeClr>
              </a:solidFill>
              <a:latin typeface="Times New Roman" pitchFamily="18" charset="0"/>
              <a:cs typeface="Times New Roman" pitchFamily="18" charset="0"/>
            </a:endParaRPr>
          </a:p>
          <a:p>
            <a:pPr marL="457200" indent="-457200" algn="r" rtl="1">
              <a:buFont typeface="+mj-lt"/>
              <a:buAutoNum type="arabicPeriod"/>
            </a:pPr>
            <a:r>
              <a:rPr lang="ar-SA" sz="2000" b="1" u="sng" dirty="0" smtClean="0">
                <a:solidFill>
                  <a:schemeClr val="tx2">
                    <a:lumMod val="75000"/>
                  </a:schemeClr>
                </a:solidFill>
                <a:latin typeface="Times New Roman" pitchFamily="18" charset="0"/>
                <a:cs typeface="Times New Roman" pitchFamily="18" charset="0"/>
              </a:rPr>
              <a:t>تعدد الشركاء </a:t>
            </a:r>
            <a:r>
              <a:rPr lang="ar-SA" sz="2000" dirty="0" smtClean="0">
                <a:latin typeface="Times New Roman" pitchFamily="18" charset="0"/>
                <a:cs typeface="Times New Roman" pitchFamily="18" charset="0"/>
              </a:rPr>
              <a:t>: </a:t>
            </a:r>
          </a:p>
          <a:p>
            <a:pPr marL="704088" lvl="1" indent="-457200" algn="r" rtl="1"/>
            <a:r>
              <a:rPr lang="ar-SA" sz="2000" dirty="0" smtClean="0">
                <a:solidFill>
                  <a:schemeClr val="tx1"/>
                </a:solidFill>
                <a:latin typeface="Times New Roman" pitchFamily="18" charset="0"/>
                <a:cs typeface="Times New Roman" pitchFamily="18" charset="0"/>
              </a:rPr>
              <a:t>يلزم لعقد الشركة وجود شخصين أو أكثر </a:t>
            </a:r>
          </a:p>
          <a:p>
            <a:pPr marL="704088" lvl="1" indent="-457200" algn="r" rtl="1"/>
            <a:r>
              <a:rPr lang="ar-SA" sz="2000" dirty="0" smtClean="0">
                <a:solidFill>
                  <a:schemeClr val="tx1"/>
                </a:solidFill>
                <a:latin typeface="Times New Roman" pitchFamily="18" charset="0"/>
                <a:cs typeface="Times New Roman" pitchFamily="18" charset="0"/>
              </a:rPr>
              <a:t>القاعدة في النظام السعودي هي تعدد الشركاء وقد يكونوا اشخاص طبيعين أو معنويين</a:t>
            </a:r>
          </a:p>
          <a:p>
            <a:pPr marL="704088" lvl="1" indent="-457200" algn="r" rtl="1"/>
            <a:r>
              <a:rPr lang="ar-SA" sz="2000" dirty="0" smtClean="0">
                <a:solidFill>
                  <a:schemeClr val="tx1"/>
                </a:solidFill>
                <a:latin typeface="Times New Roman" pitchFamily="18" charset="0"/>
                <a:cs typeface="Times New Roman" pitchFamily="18" charset="0"/>
              </a:rPr>
              <a:t> يسلتزم النظام ان يكون هناك خمسة مؤسسين لشركة المساهمة كحد أدنى . وأن لايزيد عدد المؤسسين عن خمسين شريك كحد أقصى في الشركة ذات المسئولية المحدودة</a:t>
            </a:r>
            <a:endParaRPr lang="en-US" sz="2000" dirty="0" smtClean="0">
              <a:solidFill>
                <a:schemeClr val="tx1"/>
              </a:solidFill>
              <a:latin typeface="Times New Roman" pitchFamily="18" charset="0"/>
              <a:cs typeface="Times New Roman" pitchFamily="18" charset="0"/>
            </a:endParaRPr>
          </a:p>
          <a:p>
            <a:pPr marL="704088" lvl="1" indent="-457200" algn="r" rtl="1"/>
            <a:r>
              <a:rPr lang="ar-SA" sz="2000" dirty="0" smtClean="0">
                <a:solidFill>
                  <a:schemeClr val="tx1"/>
                </a:solidFill>
                <a:latin typeface="Times New Roman" pitchFamily="18" charset="0"/>
                <a:cs typeface="Times New Roman" pitchFamily="18" charset="0"/>
              </a:rPr>
              <a:t>قرر مجلس الوزراء عام 1430هـ كاستثناء للقاعدة السماح لشركات الاتصالات والبنوك بتأسيس شركة العضو الواحد</a:t>
            </a:r>
            <a:r>
              <a:rPr lang="en-US" sz="2000" dirty="0" smtClean="0">
                <a:solidFill>
                  <a:schemeClr val="tx1"/>
                </a:solidFill>
                <a:latin typeface="Times New Roman" pitchFamily="18" charset="0"/>
                <a:cs typeface="Times New Roman" pitchFamily="18" charset="0"/>
              </a:rPr>
              <a:t> </a:t>
            </a:r>
            <a:r>
              <a:rPr lang="ar-SA" sz="2000" dirty="0" smtClean="0">
                <a:solidFill>
                  <a:schemeClr val="tx1"/>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single-member company </a:t>
            </a:r>
            <a:r>
              <a:rPr lang="ar-SA" sz="2000" dirty="0" smtClean="0">
                <a:solidFill>
                  <a:schemeClr val="tx1"/>
                </a:solidFill>
                <a:latin typeface="Times New Roman" pitchFamily="18" charset="0"/>
                <a:cs typeface="Times New Roman" pitchFamily="18" charset="0"/>
              </a:rPr>
              <a:t>) في المملكة </a:t>
            </a:r>
          </a:p>
          <a:p>
            <a:pPr marL="457200" indent="-457200" algn="r" rtl="1">
              <a:buFont typeface="+mj-lt"/>
              <a:buAutoNum type="arabicPeriod" startAt="2"/>
            </a:pPr>
            <a:r>
              <a:rPr lang="ar-SA" sz="2000" b="1" u="sng" dirty="0" smtClean="0">
                <a:solidFill>
                  <a:schemeClr val="tx2">
                    <a:lumMod val="75000"/>
                  </a:schemeClr>
                </a:solidFill>
                <a:latin typeface="Times New Roman" pitchFamily="18" charset="0"/>
                <a:cs typeface="Times New Roman" pitchFamily="18" charset="0"/>
              </a:rPr>
              <a:t>تقديم الحصص : </a:t>
            </a:r>
            <a:r>
              <a:rPr lang="ar-SA" sz="2000" dirty="0" smtClean="0">
                <a:latin typeface="Times New Roman" pitchFamily="18" charset="0"/>
                <a:cs typeface="Times New Roman" pitchFamily="18" charset="0"/>
              </a:rPr>
              <a:t>لابد أن يقدم كل شريك حصة في رأس المال والا انتفت فكرة الشركة والحصة ثلاثة انواع :-</a:t>
            </a:r>
          </a:p>
          <a:p>
            <a:pPr marL="457200" indent="-457200" algn="r" rtl="1">
              <a:buFont typeface="Wingdings" pitchFamily="2" charset="2"/>
              <a:buChar char="q"/>
            </a:pPr>
            <a:r>
              <a:rPr lang="ar-SA" sz="2000" b="1" dirty="0" smtClean="0">
                <a:solidFill>
                  <a:schemeClr val="tx2">
                    <a:lumMod val="60000"/>
                    <a:lumOff val="40000"/>
                  </a:schemeClr>
                </a:solidFill>
                <a:latin typeface="Times New Roman" pitchFamily="18" charset="0"/>
                <a:cs typeface="Times New Roman" pitchFamily="18" charset="0"/>
              </a:rPr>
              <a:t>الحصة النقدية : </a:t>
            </a:r>
            <a:r>
              <a:rPr lang="ar-SA" sz="2000" dirty="0" smtClean="0">
                <a:latin typeface="Times New Roman" pitchFamily="18" charset="0"/>
                <a:cs typeface="Times New Roman" pitchFamily="18" charset="0"/>
              </a:rPr>
              <a:t>مبلغ من النقود يلتزم الشريك بتقديمه </a:t>
            </a:r>
          </a:p>
          <a:p>
            <a:pPr marL="704088" lvl="1" indent="-457200" algn="r" rtl="1">
              <a:buFont typeface="Wingdings" pitchFamily="2" charset="2"/>
              <a:buChar char="§"/>
            </a:pPr>
            <a:r>
              <a:rPr lang="ar-SA" sz="2000" dirty="0" smtClean="0">
                <a:solidFill>
                  <a:schemeClr val="tx1"/>
                </a:solidFill>
                <a:latin typeface="Times New Roman" pitchFamily="18" charset="0"/>
                <a:cs typeface="Times New Roman" pitchFamily="18" charset="0"/>
              </a:rPr>
              <a:t>قد يتم الاتفاق على ان تدفع الحصص مرة واحده أو على دفعات في مواعيد محددة </a:t>
            </a:r>
          </a:p>
          <a:p>
            <a:pPr marL="704088" lvl="1" indent="-457200" algn="r" rtl="1">
              <a:buFont typeface="Wingdings" pitchFamily="2" charset="2"/>
              <a:buChar char="§"/>
            </a:pPr>
            <a:r>
              <a:rPr lang="ar-SA" sz="2000" dirty="0" smtClean="0">
                <a:solidFill>
                  <a:schemeClr val="tx1"/>
                </a:solidFill>
                <a:latin typeface="Times New Roman" pitchFamily="18" charset="0"/>
                <a:cs typeface="Times New Roman" pitchFamily="18" charset="0"/>
              </a:rPr>
              <a:t>فإذا تأخر الشريك عن تقديم الحصة في الميعاد المحدد جاز للشركة مطالبته بالحصة والتعويض عن التأخير</a:t>
            </a:r>
          </a:p>
          <a:p>
            <a:pPr marL="457200" indent="-457200" algn="r" rtl="1">
              <a:buNone/>
            </a:pPr>
            <a:endParaRPr lang="ar-SA" sz="2000" dirty="0" smtClean="0">
              <a:latin typeface="Times New Roman" pitchFamily="18" charset="0"/>
              <a:cs typeface="Times New Roman" pitchFamily="18" charset="0"/>
            </a:endParaRPr>
          </a:p>
          <a:p>
            <a:pPr marL="457200" indent="-457200" algn="r" rtl="1"/>
            <a:endParaRPr lang="ar-SA" sz="2000" dirty="0" smtClean="0">
              <a:latin typeface="Times New Roman" pitchFamily="18" charset="0"/>
              <a:cs typeface="Times New Roman" pitchFamily="18" charset="0"/>
            </a:endParaRPr>
          </a:p>
          <a:p>
            <a:pPr marL="457200" indent="-457200" algn="r" rtl="1">
              <a:buNone/>
            </a:pPr>
            <a:endParaRPr lang="ar-SA" sz="2000" b="1" u="sng" dirty="0" smtClean="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09800" y="152400"/>
            <a:ext cx="4191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  الأركان الموضوعية الخاصة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152400" y="762000"/>
            <a:ext cx="8001000" cy="5562600"/>
          </a:xfrm>
        </p:spPr>
        <p:txBody>
          <a:bodyPr>
            <a:noAutofit/>
          </a:bodyPr>
          <a:lstStyle/>
          <a:p>
            <a:pPr marL="457200" indent="-457200" algn="r" rtl="1">
              <a:buFont typeface="Wingdings" pitchFamily="2" charset="2"/>
              <a:buChar char="q"/>
            </a:pPr>
            <a:r>
              <a:rPr lang="ar-SA" sz="2000" b="1" dirty="0" smtClean="0">
                <a:solidFill>
                  <a:schemeClr val="tx2">
                    <a:lumMod val="60000"/>
                    <a:lumOff val="40000"/>
                  </a:schemeClr>
                </a:solidFill>
                <a:latin typeface="Times New Roman" pitchFamily="18" charset="0"/>
                <a:cs typeface="Times New Roman" pitchFamily="18" charset="0"/>
              </a:rPr>
              <a:t>الحصة العينية : </a:t>
            </a:r>
            <a:r>
              <a:rPr lang="ar-SA" sz="2000" dirty="0" smtClean="0">
                <a:latin typeface="Times New Roman" pitchFamily="18" charset="0"/>
                <a:cs typeface="Times New Roman" pitchFamily="18" charset="0"/>
              </a:rPr>
              <a:t>تكون الحصة التي يقدمها الشريك عينية (عقاراً  كقطعة أرض أو مخزن )أو منقولاً مادياً (كالآلات والبضائع ) أو منقولا ً معنوياً (كبراءة اختراع) وتقديم الشريك لهذه الحصة العينية قد يكون على وجه التمليك أو على وجه الانتفاع </a:t>
            </a:r>
          </a:p>
          <a:p>
            <a:pPr marL="704088" lvl="1" indent="-457200" algn="r" rtl="1"/>
            <a:r>
              <a:rPr lang="ar-SA" sz="2000" dirty="0" smtClean="0">
                <a:solidFill>
                  <a:schemeClr val="tx1"/>
                </a:solidFill>
                <a:latin typeface="Times New Roman" pitchFamily="18" charset="0"/>
                <a:cs typeface="Times New Roman" pitchFamily="18" charset="0"/>
              </a:rPr>
              <a:t>عندما تقدم الحصة العينية على وجه التمليك يكون الوضع يشبه البيع وتسري عليه أحكامه</a:t>
            </a:r>
          </a:p>
          <a:p>
            <a:pPr marL="704088" lvl="1" indent="-457200" algn="r" rtl="1"/>
            <a:r>
              <a:rPr lang="ar-SA" sz="2000" dirty="0" smtClean="0">
                <a:solidFill>
                  <a:schemeClr val="tx1"/>
                </a:solidFill>
                <a:latin typeface="Times New Roman" pitchFamily="18" charset="0"/>
                <a:cs typeface="Times New Roman" pitchFamily="18" charset="0"/>
              </a:rPr>
              <a:t>عندما تقدم الحصة العينية على وجه الانتفاع يكون الوضع يشبه الإيجار وتسري عليه أحكامه</a:t>
            </a:r>
          </a:p>
          <a:p>
            <a:pPr marL="704088" lvl="1" indent="-457200" algn="r" rtl="1"/>
            <a:r>
              <a:rPr lang="ar-SA" sz="2000" dirty="0" smtClean="0">
                <a:solidFill>
                  <a:schemeClr val="tx1"/>
                </a:solidFill>
                <a:latin typeface="Times New Roman" pitchFamily="18" charset="0"/>
                <a:cs typeface="Times New Roman" pitchFamily="18" charset="0"/>
              </a:rPr>
              <a:t>يجوز ان تكون الحصة المقدمة من الشريك عبارة عن ديون له في ذمة الغير.وفي هذه الحالة لايكون قد وفى التزامه للشركة الا بعد استيفاء الشركة للدين من الغير.</a:t>
            </a:r>
          </a:p>
          <a:p>
            <a:pPr marL="457200" indent="-457200" algn="r" rtl="1">
              <a:buFont typeface="Wingdings" pitchFamily="2" charset="2"/>
              <a:buChar char="q"/>
            </a:pPr>
            <a:r>
              <a:rPr lang="ar-SA" sz="2000" b="1" dirty="0" smtClean="0">
                <a:solidFill>
                  <a:schemeClr val="tx2">
                    <a:lumMod val="60000"/>
                    <a:lumOff val="40000"/>
                  </a:schemeClr>
                </a:solidFill>
                <a:latin typeface="Times New Roman" pitchFamily="18" charset="0"/>
                <a:cs typeface="Times New Roman" pitchFamily="18" charset="0"/>
              </a:rPr>
              <a:t>الحصة بالعمل : </a:t>
            </a:r>
            <a:r>
              <a:rPr lang="ar-SA" sz="2000" dirty="0" smtClean="0">
                <a:latin typeface="Times New Roman" pitchFamily="18" charset="0"/>
                <a:cs typeface="Times New Roman" pitchFamily="18" charset="0"/>
              </a:rPr>
              <a:t> تعهد الشريك بأن يسخر خبراته أو جهده لخدمة الشركة </a:t>
            </a:r>
          </a:p>
          <a:p>
            <a:pPr marL="704088" lvl="1" indent="-457200" algn="r" rtl="1"/>
            <a:r>
              <a:rPr lang="ar-SA" sz="2000" dirty="0" smtClean="0">
                <a:solidFill>
                  <a:schemeClr val="tx1"/>
                </a:solidFill>
                <a:latin typeface="Times New Roman" pitchFamily="18" charset="0"/>
                <a:cs typeface="Times New Roman" pitchFamily="18" charset="0"/>
              </a:rPr>
              <a:t>في هذه الحالة لابد أن يكرس الشريك كل نشاطه للشركة ولايجوز له أن يباشر نفس العمل الذي تعهد بتقديمه للشركة كحصة لما في ذلك من منافسة لها، واذا فعل وحقق أرباح كانت هذه الأرباح من حق الشركة </a:t>
            </a:r>
          </a:p>
          <a:p>
            <a:pPr marL="704088" lvl="1" indent="-457200" algn="r" rtl="1"/>
            <a:r>
              <a:rPr lang="ar-SA" sz="2000" dirty="0" smtClean="0">
                <a:solidFill>
                  <a:schemeClr val="tx1"/>
                </a:solidFill>
                <a:latin typeface="Times New Roman" pitchFamily="18" charset="0"/>
                <a:cs typeface="Times New Roman" pitchFamily="18" charset="0"/>
              </a:rPr>
              <a:t>لايجوز أن تقتصرحصة الشريك على ماله من سمعة ونفوذ</a:t>
            </a:r>
          </a:p>
          <a:p>
            <a:pPr marL="704088" lvl="1" indent="-457200" algn="r" rtl="1"/>
            <a:r>
              <a:rPr lang="ar-SA" sz="2000" dirty="0" smtClean="0">
                <a:solidFill>
                  <a:schemeClr val="tx1"/>
                </a:solidFill>
                <a:latin typeface="Times New Roman" pitchFamily="18" charset="0"/>
                <a:cs typeface="Times New Roman" pitchFamily="18" charset="0"/>
              </a:rPr>
              <a:t>عندما تنقضي الشركة يسترد الشريك بالعمل حريته في وقته ويحق له مزاولة نفس العمل ،واذا مرض او اصيب بعاهة تمنعه من القيام بعمله اعتبرت الشركة منحلة بالنسبة له </a:t>
            </a:r>
            <a:endParaRPr lang="en-US" sz="2000" dirty="0" smtClean="0">
              <a:solidFill>
                <a:schemeClr val="tx1"/>
              </a:solidFill>
              <a:latin typeface="Times New Roman" pitchFamily="18" charset="0"/>
              <a:cs typeface="Times New Roman" pitchFamily="18" charset="0"/>
            </a:endParaRPr>
          </a:p>
          <a:p>
            <a:pPr marL="704088" lvl="1" indent="-457200" algn="r" rtl="1"/>
            <a:r>
              <a:rPr lang="ar-SA" sz="2000" dirty="0" smtClean="0">
                <a:solidFill>
                  <a:schemeClr val="tx1"/>
                </a:solidFill>
                <a:latin typeface="Times New Roman" pitchFamily="18" charset="0"/>
                <a:cs typeface="Times New Roman" pitchFamily="18" charset="0"/>
              </a:rPr>
              <a:t>يتم تقويم الحصة بالعمل وقت التعاقد ويتحدد بناء عليها نصيب الشريك بالعمل في الارباح والخسائر</a:t>
            </a:r>
          </a:p>
          <a:p>
            <a:pPr marL="704088" lvl="1" indent="-457200" algn="r" rtl="1">
              <a:buNone/>
            </a:pPr>
            <a:endParaRPr lang="ar-SA" sz="2000" dirty="0" smtClean="0">
              <a:latin typeface="Times New Roman" pitchFamily="18" charset="0"/>
              <a:cs typeface="Times New Roman" pitchFamily="18" charset="0"/>
            </a:endParaRPr>
          </a:p>
          <a:p>
            <a:pPr marL="457200" indent="-457200" algn="r" rtl="1">
              <a:buNone/>
            </a:pPr>
            <a:endParaRPr lang="ar-SA" sz="2000" dirty="0" smtClean="0">
              <a:latin typeface="Times New Roman" pitchFamily="18" charset="0"/>
              <a:cs typeface="Times New Roman" pitchFamily="18" charset="0"/>
            </a:endParaRPr>
          </a:p>
          <a:p>
            <a:pPr marL="457200" indent="-457200" algn="r" rtl="1">
              <a:buNone/>
            </a:pPr>
            <a:endParaRPr lang="ar-SA" sz="2000" b="1" u="sng" dirty="0" smtClean="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09800" y="381000"/>
            <a:ext cx="4191000" cy="609600"/>
          </a:xfrm>
          <a:prstGeom prst="rect">
            <a:avLst/>
          </a:prstGeom>
        </p:spPr>
        <p:txBody>
          <a:bodyPr vert="horz" lIns="45720" tIns="0" rIns="45720" bIns="0" anchor="b" anchorCtr="0">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الأركان الموضوعية الخاصة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152400" y="1143000"/>
            <a:ext cx="8001000" cy="5410200"/>
          </a:xfrm>
        </p:spPr>
        <p:txBody>
          <a:bodyPr>
            <a:noAutofit/>
          </a:bodyPr>
          <a:lstStyle/>
          <a:p>
            <a:pPr marL="704088" lvl="1" indent="-457200" algn="r" rtl="1"/>
            <a:r>
              <a:rPr lang="ar-SA" sz="2000" dirty="0" smtClean="0">
                <a:latin typeface="Times New Roman" pitchFamily="18" charset="0"/>
                <a:cs typeface="Times New Roman" pitchFamily="18" charset="0"/>
              </a:rPr>
              <a:t> </a:t>
            </a:r>
            <a:r>
              <a:rPr lang="ar-SA" sz="2000" dirty="0" smtClean="0">
                <a:solidFill>
                  <a:schemeClr val="tx1"/>
                </a:solidFill>
                <a:latin typeface="Times New Roman" pitchFamily="18" charset="0"/>
                <a:cs typeface="Times New Roman" pitchFamily="18" charset="0"/>
              </a:rPr>
              <a:t>مجموع الحصص النقدية والعينية هي التي تشكل رأس مال الشركة وهو الحد الأدني لضمان الوفاء بالديون.أما الحصص بالعمل فلا تدخل في تكوين رأس مال الشركة (عللي) ومن هنا كانت استحالة ان يقدم جميع الشركاء حصصهم بالعمل فقط ، فهذه الشركة لايكون لها رأس مال نقدي</a:t>
            </a:r>
          </a:p>
          <a:p>
            <a:pPr marL="704088" lvl="1" indent="-457200" algn="r" rtl="1"/>
            <a:r>
              <a:rPr lang="ar-SA" sz="2000" dirty="0" smtClean="0">
                <a:solidFill>
                  <a:schemeClr val="tx1"/>
                </a:solidFill>
                <a:latin typeface="Times New Roman" pitchFamily="18" charset="0"/>
                <a:cs typeface="Times New Roman" pitchFamily="18" charset="0"/>
              </a:rPr>
              <a:t>اذا لم يحدد عقد الشركة نصيب الشريك بالعمل في الأرباح والخسائريحق له ان يطلب تقويم عمله ويكون هذا التقويم أساس لتحديد حصته في الربح أو الخسارة </a:t>
            </a:r>
          </a:p>
          <a:p>
            <a:pPr marL="457200" indent="-457200" algn="r" rtl="1">
              <a:buNone/>
            </a:pPr>
            <a:endParaRPr lang="ar-SA" sz="2000" dirty="0" smtClean="0">
              <a:latin typeface="Times New Roman" pitchFamily="18" charset="0"/>
              <a:cs typeface="Times New Roman" pitchFamily="18" charset="0"/>
            </a:endParaRPr>
          </a:p>
          <a:p>
            <a:pPr marL="457200" indent="-457200" algn="r" rtl="1">
              <a:buFont typeface="+mj-lt"/>
              <a:buAutoNum type="arabicPeriod" startAt="3"/>
            </a:pPr>
            <a:r>
              <a:rPr lang="ar-SA" sz="2000" b="1" u="sng" dirty="0" smtClean="0">
                <a:solidFill>
                  <a:schemeClr val="tx2">
                    <a:lumMod val="75000"/>
                  </a:schemeClr>
                </a:solidFill>
                <a:latin typeface="Times New Roman" pitchFamily="18" charset="0"/>
                <a:cs typeface="Times New Roman" pitchFamily="18" charset="0"/>
              </a:rPr>
              <a:t>اقتسام الأرباح والخسائر :  </a:t>
            </a:r>
            <a:r>
              <a:rPr lang="ar-SA" sz="2000" dirty="0" smtClean="0">
                <a:latin typeface="Times New Roman" pitchFamily="18" charset="0"/>
                <a:cs typeface="Times New Roman" pitchFamily="18" charset="0"/>
              </a:rPr>
              <a:t>مقابل تقديم الشركاء للحصص لابد من اشتراكهم جميعاً في الأرباح والخسائر. وهذا هو الغرض الذي يسعى اليه الشركاء من تكوين الشركة وهو الذي يميز بين الشركة والجمعية (التي تكون اغراضها دائما معنوية ولاتسعى الى تحقيق أرباح مادية).</a:t>
            </a:r>
          </a:p>
          <a:p>
            <a:pPr marL="704088" lvl="1" indent="-457200" algn="r" rtl="1"/>
            <a:r>
              <a:rPr lang="ar-SA" sz="2000" b="1" dirty="0" smtClean="0">
                <a:solidFill>
                  <a:schemeClr val="tx1"/>
                </a:solidFill>
                <a:latin typeface="Times New Roman" pitchFamily="18" charset="0"/>
                <a:cs typeface="Times New Roman" pitchFamily="18" charset="0"/>
              </a:rPr>
              <a:t>الأرباح : </a:t>
            </a:r>
            <a:r>
              <a:rPr lang="ar-SA" sz="2000" dirty="0" smtClean="0">
                <a:solidFill>
                  <a:schemeClr val="tx1"/>
                </a:solidFill>
                <a:latin typeface="Times New Roman" pitchFamily="18" charset="0"/>
                <a:cs typeface="Times New Roman" pitchFamily="18" charset="0"/>
              </a:rPr>
              <a:t>هي الكسب النقدي أو العيني الذي يضاف الى ذمة الشركاء أو المساهمين نتيجة نشاط الشركة. لكي تكون الأرباح حقيقية فإنها يجب ان تستوفي الشروط التالية :</a:t>
            </a:r>
          </a:p>
          <a:p>
            <a:pPr marL="941832" lvl="2" indent="-457200" algn="r" rtl="1">
              <a:buFont typeface="+mj-lt"/>
              <a:buAutoNum type="arabicPeriod"/>
            </a:pPr>
            <a:r>
              <a:rPr lang="ar-SA" dirty="0" smtClean="0">
                <a:latin typeface="Times New Roman" pitchFamily="18" charset="0"/>
                <a:cs typeface="Times New Roman" pitchFamily="18" charset="0"/>
              </a:rPr>
              <a:t>ألا تستقطع من رأس المال</a:t>
            </a:r>
          </a:p>
          <a:p>
            <a:pPr marL="941832" lvl="2" indent="-457200" algn="r" rtl="1">
              <a:buFont typeface="+mj-lt"/>
              <a:buAutoNum type="arabicPeriod"/>
            </a:pPr>
            <a:r>
              <a:rPr lang="ar-SA" dirty="0" smtClean="0">
                <a:latin typeface="Times New Roman" pitchFamily="18" charset="0"/>
                <a:cs typeface="Times New Roman" pitchFamily="18" charset="0"/>
              </a:rPr>
              <a:t>ألا يتم توزيع الأرباح الا بعد جبر الخسائر </a:t>
            </a:r>
          </a:p>
          <a:p>
            <a:pPr marL="941832" lvl="2" indent="-457200" algn="r" rtl="1">
              <a:buFont typeface="+mj-lt"/>
              <a:buAutoNum type="arabicPeriod"/>
            </a:pPr>
            <a:r>
              <a:rPr lang="ar-SA" dirty="0" smtClean="0">
                <a:latin typeface="Times New Roman" pitchFamily="18" charset="0"/>
                <a:cs typeface="Times New Roman" pitchFamily="18" charset="0"/>
              </a:rPr>
              <a:t>ألا يؤدي توزيع الأرباح الى امكانية افلاس الشركة </a:t>
            </a:r>
          </a:p>
          <a:p>
            <a:pPr marL="457200" indent="-457200" algn="r" rtl="1">
              <a:buNone/>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09800" y="228600"/>
            <a:ext cx="4191000" cy="609600"/>
          </a:xfrm>
          <a:prstGeom prst="rect">
            <a:avLst/>
          </a:prstGeom>
        </p:spPr>
        <p:txBody>
          <a:bodyPr vert="horz" lIns="45720" tIns="0" rIns="45720" bIns="0" anchor="b" anchorCtr="0">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الأركان الموضوعية الخاصة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152400" y="990600"/>
            <a:ext cx="8001000" cy="3505200"/>
          </a:xfrm>
        </p:spPr>
        <p:txBody>
          <a:bodyPr>
            <a:noAutofit/>
          </a:bodyPr>
          <a:lstStyle/>
          <a:p>
            <a:pPr marL="457200" indent="-457200" algn="r" rtl="1">
              <a:buFont typeface="Wingdings" pitchFamily="2" charset="2"/>
              <a:buChar char="§"/>
            </a:pPr>
            <a:r>
              <a:rPr lang="ar-SA" sz="2000" b="1" dirty="0" smtClean="0">
                <a:latin typeface="Times New Roman" pitchFamily="18" charset="0"/>
                <a:cs typeface="Times New Roman" pitchFamily="18" charset="0"/>
              </a:rPr>
              <a:t>الخسائر : </a:t>
            </a:r>
            <a:r>
              <a:rPr lang="ar-SA" sz="2000" dirty="0" smtClean="0">
                <a:latin typeface="Times New Roman" pitchFamily="18" charset="0"/>
                <a:cs typeface="Times New Roman" pitchFamily="18" charset="0"/>
              </a:rPr>
              <a:t>الانخفاض في قيمة موجودات الشركة اي ان يكون الرصيد المدين اعلى من الرصيد الدائن </a:t>
            </a:r>
          </a:p>
          <a:p>
            <a:pPr marL="457200" indent="-457200" algn="r" rtl="1">
              <a:buFont typeface="Wingdings" pitchFamily="2" charset="2"/>
              <a:buChar char="§"/>
            </a:pPr>
            <a:r>
              <a:rPr lang="ar-SA" sz="2000" b="1" dirty="0" smtClean="0">
                <a:latin typeface="Times New Roman" pitchFamily="18" charset="0"/>
                <a:cs typeface="Times New Roman" pitchFamily="18" charset="0"/>
              </a:rPr>
              <a:t>شرط الأسد : </a:t>
            </a:r>
            <a:r>
              <a:rPr lang="ar-SA" sz="2000" dirty="0" smtClean="0">
                <a:latin typeface="Times New Roman" pitchFamily="18" charset="0"/>
                <a:cs typeface="Times New Roman" pitchFamily="18" charset="0"/>
              </a:rPr>
              <a:t>حرمان الشريك من الربح أو اعفائه من الخسارة </a:t>
            </a:r>
          </a:p>
          <a:p>
            <a:pPr marL="457200" indent="-457200" algn="r" rtl="1"/>
            <a:r>
              <a:rPr lang="ar-SA" sz="2000" dirty="0" smtClean="0">
                <a:latin typeface="Times New Roman" pitchFamily="18" charset="0"/>
                <a:cs typeface="Times New Roman" pitchFamily="18" charset="0"/>
              </a:rPr>
              <a:t>هذا الشرط باطل في نظام الشركات لتنافيه مع اشتراك الشركاء في الارباح والخسائر</a:t>
            </a:r>
          </a:p>
          <a:p>
            <a:pPr marL="457200" indent="-457200" algn="r" rtl="1"/>
            <a:r>
              <a:rPr lang="ar-SA" sz="2000" dirty="0" smtClean="0">
                <a:latin typeface="Times New Roman" pitchFamily="18" charset="0"/>
                <a:cs typeface="Times New Roman" pitchFamily="18" charset="0"/>
              </a:rPr>
              <a:t>يجوز فقط اعفاء الشريك بالعمل من الخسارة بشرط أن لايكون قد تقرر له أجر عن عمله</a:t>
            </a:r>
          </a:p>
          <a:p>
            <a:pPr marL="457200" indent="-457200" algn="r" rtl="1"/>
            <a:r>
              <a:rPr lang="ar-SA" sz="2000" dirty="0" smtClean="0">
                <a:latin typeface="Times New Roman" pitchFamily="18" charset="0"/>
                <a:cs typeface="Times New Roman" pitchFamily="18" charset="0"/>
              </a:rPr>
              <a:t>للشركاء مطلق الحرية في تحديد مقدار الربح والخسارة لكل شريك ولايلزم أن يكون هذا التحديد متساوياً  ولكن يجب أن لايكون صورياً </a:t>
            </a:r>
          </a:p>
          <a:p>
            <a:pPr marL="457200" indent="-457200" algn="r" rtl="1"/>
            <a:r>
              <a:rPr lang="ar-SA" sz="2000" dirty="0" smtClean="0">
                <a:latin typeface="Times New Roman" pitchFamily="18" charset="0"/>
                <a:cs typeface="Times New Roman" pitchFamily="18" charset="0"/>
              </a:rPr>
              <a:t>اذا لم يحدد عقد الشركة كيفية توزيع الأرباح والخسائر يكون نصيب كل شريك منها بنسبة حصته في رأس المال .واذا اقتصر العقد على تحديد نصيب الشريك من الربح يكون نصيبه من الخسارة معادل لنصيبه في الربح والعكس صحيح ايضا ً</a:t>
            </a:r>
          </a:p>
          <a:p>
            <a:pPr marL="457200" indent="-457200" algn="r" rtl="1">
              <a:buFont typeface="+mj-lt"/>
              <a:buAutoNum type="arabicPeriod" startAt="4"/>
            </a:pPr>
            <a:r>
              <a:rPr lang="ar-SA" sz="2000" b="1" u="sng" dirty="0" smtClean="0">
                <a:solidFill>
                  <a:schemeClr val="tx2">
                    <a:lumMod val="75000"/>
                  </a:schemeClr>
                </a:solidFill>
                <a:latin typeface="Times New Roman" pitchFamily="18" charset="0"/>
                <a:cs typeface="Times New Roman" pitchFamily="18" charset="0"/>
              </a:rPr>
              <a:t>نية المشاركة : </a:t>
            </a:r>
            <a:r>
              <a:rPr lang="ar-SA" sz="2000" dirty="0" smtClean="0">
                <a:solidFill>
                  <a:schemeClr val="tx2">
                    <a:lumMod val="75000"/>
                  </a:schemeClr>
                </a:solidFill>
                <a:latin typeface="Times New Roman" pitchFamily="18" charset="0"/>
                <a:cs typeface="Times New Roman" pitchFamily="18" charset="0"/>
              </a:rPr>
              <a:t> </a:t>
            </a:r>
            <a:r>
              <a:rPr lang="ar-SA" sz="2000" dirty="0" smtClean="0">
                <a:latin typeface="Times New Roman" pitchFamily="18" charset="0"/>
                <a:cs typeface="Times New Roman" pitchFamily="18" charset="0"/>
              </a:rPr>
              <a:t>الرغبة التي تتوفر لدى الشركاء للتعاون فيما بينهم وتحمل المخاطر المشتركة لتحقيق غرض الشركة </a:t>
            </a:r>
          </a:p>
          <a:p>
            <a:pPr marL="457200" indent="-457200" algn="r" rtl="1"/>
            <a:r>
              <a:rPr lang="ar-SA" sz="2000" dirty="0" smtClean="0">
                <a:latin typeface="Times New Roman" pitchFamily="18" charset="0"/>
                <a:cs typeface="Times New Roman" pitchFamily="18" charset="0"/>
              </a:rPr>
              <a:t>اغفل نظام الشركات الإشارة الى هذا الركن لكونه من القواعد العامة </a:t>
            </a:r>
          </a:p>
          <a:p>
            <a:pPr marL="457200" indent="-457200" algn="r" rtl="1"/>
            <a:r>
              <a:rPr lang="ar-SA" sz="2000" dirty="0" smtClean="0">
                <a:latin typeface="Times New Roman" pitchFamily="18" charset="0"/>
                <a:cs typeface="Times New Roman" pitchFamily="18" charset="0"/>
              </a:rPr>
              <a:t>تختلف درجة توافر نية المشاركة حسب نوع الشركة </a:t>
            </a:r>
          </a:p>
          <a:p>
            <a:pPr marL="457200" indent="-457200" algn="r" rtl="1"/>
            <a:r>
              <a:rPr lang="ar-SA" sz="2000" dirty="0" smtClean="0">
                <a:latin typeface="Times New Roman" pitchFamily="18" charset="0"/>
                <a:cs typeface="Times New Roman" pitchFamily="18" charset="0"/>
              </a:rPr>
              <a:t>تبرز أهمية هذا الركن في تمييز عقد الشركة عن غيره من العقود مثل الشيوع الاجباري بين الورثة ، عقد القرض ، وعقد العمل </a:t>
            </a:r>
          </a:p>
          <a:p>
            <a:pPr marL="457200" indent="-457200" algn="r" rtl="1"/>
            <a:endParaRPr lang="ar-SA" sz="2000" b="1"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381000"/>
            <a:ext cx="51054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شروط الاحتجاج بالشركة في مواجهة الغير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0" y="1219200"/>
            <a:ext cx="8001000" cy="13716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1" dirty="0" smtClean="0">
                <a:solidFill>
                  <a:schemeClr val="tx2">
                    <a:lumMod val="75000"/>
                  </a:schemeClr>
                </a:solidFill>
                <a:latin typeface="Times New Roman" pitchFamily="18" charset="0"/>
                <a:cs typeface="Times New Roman" pitchFamily="18" charset="0"/>
              </a:rPr>
              <a:t>كتابة العقد </a:t>
            </a:r>
          </a:p>
          <a:p>
            <a:pPr marL="457200" lvl="0"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نص نظام الشركات على وجوب اثبات عقد الشركة بالكتابة أمام كاتب عادل والا كان العقد غير نافذ في مواجهة الغير (بإستثناء شركة المحاصة) .</a:t>
            </a:r>
          </a:p>
          <a:p>
            <a:pPr marL="457200" lvl="0"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للغير فقط الاحتجاج بعدم نفاذ العقد في مواجهة الشركاء (يتجاهل الشركة ويعتبرها غير موجودة)</a:t>
            </a:r>
          </a:p>
          <a:p>
            <a:pPr marL="457200" lvl="0" indent="-457200" algn="r" rtl="1">
              <a:spcBef>
                <a:spcPts val="600"/>
              </a:spcBef>
              <a:buClr>
                <a:schemeClr val="tx2"/>
              </a:buClr>
              <a:buSzPct val="73000"/>
              <a:buFont typeface="Arial" pitchFamily="34" charset="0"/>
              <a:buChar char="•"/>
              <a:defRPr/>
            </a:pPr>
            <a:r>
              <a:rPr kumimoji="0" lang="ar-SA" sz="2000" i="0" u="none" strike="noStrike" kern="1200" cap="none" spc="0" normalizeH="0" baseline="0" noProof="0" dirty="0" smtClean="0">
                <a:ln>
                  <a:noFill/>
                </a:ln>
                <a:effectLst/>
                <a:uLnTx/>
                <a:uFillTx/>
                <a:latin typeface="Times New Roman" pitchFamily="18" charset="0"/>
                <a:ea typeface="+mn-ea"/>
                <a:cs typeface="Times New Roman" pitchFamily="18" charset="0"/>
              </a:rPr>
              <a:t>اشتراط الكتابة</a:t>
            </a:r>
            <a:r>
              <a:rPr kumimoji="0" lang="ar-SA" sz="2000" i="0" u="none" strike="noStrike" kern="1200" cap="none" spc="0" normalizeH="0" noProof="0" dirty="0" smtClean="0">
                <a:ln>
                  <a:noFill/>
                </a:ln>
                <a:effectLst/>
                <a:uLnTx/>
                <a:uFillTx/>
                <a:latin typeface="Times New Roman" pitchFamily="18" charset="0"/>
                <a:ea typeface="+mn-ea"/>
                <a:cs typeface="Times New Roman" pitchFamily="18" charset="0"/>
              </a:rPr>
              <a:t> لايقتصر على العقد فقط بل يشمل جميع التعديلات التي قد يدخلها الشركاء على بنوده </a:t>
            </a:r>
          </a:p>
          <a:p>
            <a:pPr marL="457200" lvl="0" indent="-457200" algn="r" rtl="1">
              <a:spcBef>
                <a:spcPts val="600"/>
              </a:spcBef>
              <a:buClr>
                <a:schemeClr val="tx2"/>
              </a:buClr>
              <a:buSzPct val="73000"/>
              <a:buFont typeface="Arial" pitchFamily="34" charset="0"/>
              <a:buChar char="•"/>
              <a:defRPr/>
            </a:pPr>
            <a:r>
              <a:rPr lang="ar-SA" sz="2000" baseline="0" dirty="0" smtClean="0">
                <a:latin typeface="Times New Roman" pitchFamily="18" charset="0"/>
                <a:cs typeface="Times New Roman" pitchFamily="18" charset="0"/>
              </a:rPr>
              <a:t>يعتبر اشتراط الكتابة في</a:t>
            </a:r>
            <a:r>
              <a:rPr lang="ar-SA" sz="2000" dirty="0" smtClean="0">
                <a:latin typeface="Times New Roman" pitchFamily="18" charset="0"/>
                <a:cs typeface="Times New Roman" pitchFamily="18" charset="0"/>
              </a:rPr>
              <a:t> عقد الشركة خروج على مبدأ حرية الاثبات وذلك للأسباب التالية :</a:t>
            </a:r>
          </a:p>
          <a:p>
            <a:pPr marL="914400" lvl="1" indent="-457200" algn="r" rtl="1">
              <a:spcBef>
                <a:spcPts val="600"/>
              </a:spcBef>
              <a:buClr>
                <a:schemeClr val="tx2"/>
              </a:buClr>
              <a:buSzPct val="73000"/>
              <a:buFont typeface="Wingdings" pitchFamily="2" charset="2"/>
              <a:buChar char="§"/>
              <a:defRPr/>
            </a:pPr>
            <a:r>
              <a:rPr kumimoji="0" lang="ar-SA" sz="2000" i="0" u="none" strike="noStrike" kern="1200" cap="none" spc="0" normalizeH="0" baseline="0" noProof="0" dirty="0" smtClean="0">
                <a:ln>
                  <a:noFill/>
                </a:ln>
                <a:effectLst/>
                <a:uLnTx/>
                <a:uFillTx/>
                <a:latin typeface="Times New Roman" pitchFamily="18" charset="0"/>
                <a:ea typeface="+mn-ea"/>
                <a:cs typeface="Times New Roman" pitchFamily="18" charset="0"/>
              </a:rPr>
              <a:t>عقد</a:t>
            </a:r>
            <a:r>
              <a:rPr kumimoji="0" lang="ar-SA" sz="2000" i="0" u="none" strike="noStrike" kern="1200" cap="none" spc="0" normalizeH="0" noProof="0" dirty="0" smtClean="0">
                <a:ln>
                  <a:noFill/>
                </a:ln>
                <a:effectLst/>
                <a:uLnTx/>
                <a:uFillTx/>
                <a:latin typeface="Times New Roman" pitchFamily="18" charset="0"/>
                <a:ea typeface="+mn-ea"/>
                <a:cs typeface="Times New Roman" pitchFamily="18" charset="0"/>
              </a:rPr>
              <a:t> الشركة يستغرق تنفيذه وقتا ً طويلا ً</a:t>
            </a:r>
          </a:p>
          <a:p>
            <a:pPr marL="914400" lvl="1" indent="-457200" algn="r" rtl="1">
              <a:spcBef>
                <a:spcPts val="600"/>
              </a:spcBef>
              <a:buClr>
                <a:schemeClr val="tx2"/>
              </a:buClr>
              <a:buSzPct val="73000"/>
              <a:buFont typeface="Wingdings" pitchFamily="2" charset="2"/>
              <a:buChar char="§"/>
              <a:defRPr/>
            </a:pPr>
            <a:r>
              <a:rPr lang="ar-SA" sz="2000" baseline="0" dirty="0" smtClean="0">
                <a:latin typeface="Times New Roman" pitchFamily="18" charset="0"/>
                <a:cs typeface="Times New Roman" pitchFamily="18" charset="0"/>
              </a:rPr>
              <a:t>للشركة</a:t>
            </a:r>
            <a:r>
              <a:rPr lang="ar-SA" sz="2000" dirty="0" smtClean="0">
                <a:latin typeface="Times New Roman" pitchFamily="18" charset="0"/>
                <a:cs typeface="Times New Roman" pitchFamily="18" charset="0"/>
              </a:rPr>
              <a:t> شخصية معنوية مستقلة عن شخصية الشركاء ولابد أن يكون لها دستورمستقل يستطيع الغير الاطلاع عليه قبل الدخول معها في تعاملات </a:t>
            </a:r>
          </a:p>
          <a:p>
            <a:pPr marL="914400" lvl="1" indent="-457200" algn="r" rtl="1">
              <a:spcBef>
                <a:spcPts val="600"/>
              </a:spcBef>
              <a:buClr>
                <a:schemeClr val="tx2"/>
              </a:buClr>
              <a:buSzPct val="73000"/>
              <a:buFont typeface="Wingdings" pitchFamily="2" charset="2"/>
              <a:buChar char="§"/>
              <a:defRPr/>
            </a:pPr>
            <a:r>
              <a:rPr kumimoji="0" lang="ar-SA" sz="2000" i="0" u="none" strike="noStrike" kern="1200" cap="none" spc="0" normalizeH="0" baseline="0" noProof="0" dirty="0" smtClean="0">
                <a:ln>
                  <a:noFill/>
                </a:ln>
                <a:effectLst/>
                <a:uLnTx/>
                <a:uFillTx/>
                <a:latin typeface="Times New Roman" pitchFamily="18" charset="0"/>
                <a:ea typeface="+mn-ea"/>
                <a:cs typeface="Times New Roman" pitchFamily="18" charset="0"/>
              </a:rPr>
              <a:t>لابد</a:t>
            </a:r>
            <a:r>
              <a:rPr kumimoji="0" lang="ar-SA" sz="2000" i="0" u="none" strike="noStrike" kern="1200" cap="none" spc="0" normalizeH="0" noProof="0" dirty="0" smtClean="0">
                <a:ln>
                  <a:noFill/>
                </a:ln>
                <a:effectLst/>
                <a:uLnTx/>
                <a:uFillTx/>
                <a:latin typeface="Times New Roman" pitchFamily="18" charset="0"/>
                <a:ea typeface="+mn-ea"/>
                <a:cs typeface="Times New Roman" pitchFamily="18" charset="0"/>
              </a:rPr>
              <a:t> من كتابة العقد للتسجيل في السجل التجاري </a:t>
            </a:r>
          </a:p>
          <a:p>
            <a:pPr marL="914400" lvl="1" indent="-457200" algn="r" rtl="1">
              <a:spcBef>
                <a:spcPts val="600"/>
              </a:spcBef>
              <a:buClr>
                <a:schemeClr val="tx2"/>
              </a:buClr>
              <a:buSzPct val="73000"/>
              <a:buFont typeface="Wingdings" pitchFamily="2" charset="2"/>
              <a:buChar char="§"/>
              <a:defRPr/>
            </a:pPr>
            <a:r>
              <a:rPr lang="ar-SA" sz="2000" noProof="0" dirty="0" smtClean="0">
                <a:latin typeface="Times New Roman" pitchFamily="18" charset="0"/>
                <a:cs typeface="Times New Roman" pitchFamily="18" charset="0"/>
              </a:rPr>
              <a:t>شهر عقد الشركة يقتضي وجوب عقد مكتوب </a:t>
            </a:r>
            <a:endParaRPr kumimoji="0" lang="ar-SA" sz="200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52400"/>
            <a:ext cx="5562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الطبيعة القانونية للشركة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a:spLocks noGrp="1"/>
          </p:cNvSpPr>
          <p:nvPr>
            <p:ph idx="1"/>
          </p:nvPr>
        </p:nvSpPr>
        <p:spPr>
          <a:xfrm>
            <a:off x="0" y="990600"/>
            <a:ext cx="8153400" cy="5638800"/>
          </a:xfrm>
        </p:spPr>
        <p:txBody>
          <a:bodyPr>
            <a:noAutofit/>
          </a:bodyPr>
          <a:lstStyle/>
          <a:p>
            <a:pPr marL="457200" indent="-457200" algn="r" rtl="1">
              <a:buFont typeface="+mj-lt"/>
              <a:buAutoNum type="arabicPeriod"/>
            </a:pPr>
            <a:r>
              <a:rPr lang="ar-SA" sz="2000" dirty="0" smtClean="0">
                <a:latin typeface="Times New Roman" pitchFamily="18" charset="0"/>
                <a:cs typeface="Times New Roman" pitchFamily="18" charset="0"/>
              </a:rPr>
              <a:t> </a:t>
            </a:r>
            <a:r>
              <a:rPr lang="ar-SA" sz="2000" b="1" dirty="0" smtClean="0">
                <a:solidFill>
                  <a:srgbClr val="0070C0"/>
                </a:solidFill>
                <a:latin typeface="Times New Roman" pitchFamily="18" charset="0"/>
                <a:cs typeface="Times New Roman" pitchFamily="18" charset="0"/>
              </a:rPr>
              <a:t>النظرية العقدية </a:t>
            </a:r>
          </a:p>
          <a:p>
            <a:pPr marL="704088" lvl="1" indent="-457200" algn="r" rtl="1"/>
            <a:r>
              <a:rPr lang="ar-SA" sz="2000" dirty="0" smtClean="0">
                <a:solidFill>
                  <a:schemeClr val="tx1"/>
                </a:solidFill>
                <a:latin typeface="Times New Roman" pitchFamily="18" charset="0"/>
                <a:cs typeface="Times New Roman" pitchFamily="18" charset="0"/>
              </a:rPr>
              <a:t>ان الشركة عبارة عن عقد يلتزم بموجبه شخصان او اكثر بأن يساهم كل منهم في مشروع يستهدف الربح</a:t>
            </a:r>
          </a:p>
          <a:p>
            <a:pPr marL="704088" lvl="1" indent="-457200" algn="r" rtl="1"/>
            <a:r>
              <a:rPr lang="ar-SA" sz="2000" dirty="0" smtClean="0">
                <a:solidFill>
                  <a:schemeClr val="tx1"/>
                </a:solidFill>
                <a:latin typeface="Times New Roman" pitchFamily="18" charset="0"/>
                <a:cs typeface="Times New Roman" pitchFamily="18" charset="0"/>
              </a:rPr>
              <a:t>للشركاء كامل الحرية في تنظيم حقوق والتزامات الطرفين (مبدأ سلطان الإرادة)</a:t>
            </a:r>
          </a:p>
          <a:p>
            <a:pPr marL="457200" indent="-457200" algn="r" rtl="1">
              <a:buFont typeface="+mj-lt"/>
              <a:buAutoNum type="arabicPeriod"/>
            </a:pPr>
            <a:r>
              <a:rPr lang="ar-SA" sz="2000" b="1" dirty="0" smtClean="0">
                <a:solidFill>
                  <a:srgbClr val="0070C0"/>
                </a:solidFill>
                <a:latin typeface="Times New Roman" pitchFamily="18" charset="0"/>
                <a:cs typeface="Times New Roman" pitchFamily="18" charset="0"/>
              </a:rPr>
              <a:t>النظرية النظامية </a:t>
            </a:r>
          </a:p>
          <a:p>
            <a:pPr marL="704088" lvl="1" indent="-457200" algn="r" rtl="1"/>
            <a:r>
              <a:rPr lang="ar-SA" sz="2000" dirty="0" smtClean="0">
                <a:solidFill>
                  <a:schemeClr val="tx1"/>
                </a:solidFill>
                <a:latin typeface="Times New Roman" pitchFamily="18" charset="0"/>
                <a:cs typeface="Times New Roman" pitchFamily="18" charset="0"/>
              </a:rPr>
              <a:t>ان وجود تنظيم للشركات يعني وجود قيود على الحرية التعاقدية </a:t>
            </a:r>
          </a:p>
          <a:p>
            <a:pPr marL="704088" lvl="1" indent="-457200" algn="r" rtl="1"/>
            <a:r>
              <a:rPr lang="ar-SA" sz="2000" dirty="0" smtClean="0">
                <a:solidFill>
                  <a:schemeClr val="tx1"/>
                </a:solidFill>
                <a:latin typeface="Times New Roman" pitchFamily="18" charset="0"/>
                <a:cs typeface="Times New Roman" pitchFamily="18" charset="0"/>
              </a:rPr>
              <a:t>لايجوز للشركات مخالفة القواعد الآمرة لنظام الشركات مما يؤيد النظرية النظامية </a:t>
            </a:r>
          </a:p>
          <a:p>
            <a:pPr marL="704088" lvl="1" indent="-457200" algn="r" rtl="1"/>
            <a:r>
              <a:rPr lang="ar-SA" sz="2000" dirty="0" smtClean="0">
                <a:solidFill>
                  <a:schemeClr val="tx1"/>
                </a:solidFill>
                <a:latin typeface="Times New Roman" pitchFamily="18" charset="0"/>
                <a:cs typeface="Times New Roman" pitchFamily="18" charset="0"/>
              </a:rPr>
              <a:t>انكر بعض الفقهاء الصفة التعاقدية للشركة ورأوا فيها نظاما قانونيا يتعارض مع فكرة العقد </a:t>
            </a: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704088" lvl="1" indent="-457200" algn="r" rtl="1"/>
            <a:endParaRPr lang="ar-SA" sz="2000" b="1" dirty="0" smtClean="0">
              <a:solidFill>
                <a:srgbClr val="0070C0"/>
              </a:solidFill>
              <a:latin typeface="Times New Roman" pitchFamily="18" charset="0"/>
              <a:cs typeface="Times New Roman" pitchFamily="18" charset="0"/>
            </a:endParaRPr>
          </a:p>
          <a:p>
            <a:pPr marL="457200" indent="-457200" algn="r" rtl="1">
              <a:buFont typeface="+mj-lt"/>
              <a:buAutoNum type="arabicPeriod"/>
            </a:pPr>
            <a:endParaRPr lang="ar-SA" sz="2000" dirty="0" smtClean="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295400" y="4191000"/>
          <a:ext cx="6400800" cy="2133599"/>
        </p:xfrm>
        <a:graphic>
          <a:graphicData uri="http://schemas.openxmlformats.org/drawingml/2006/table">
            <a:tbl>
              <a:tblPr firstRow="1" bandRow="1">
                <a:tableStyleId>{5C22544A-7EE6-4342-B048-85BDC9FD1C3A}</a:tableStyleId>
              </a:tblPr>
              <a:tblGrid>
                <a:gridCol w="3200400"/>
                <a:gridCol w="3200400"/>
              </a:tblGrid>
              <a:tr h="451457">
                <a:tc>
                  <a:txBody>
                    <a:bodyPr/>
                    <a:lstStyle/>
                    <a:p>
                      <a:pPr algn="ctr"/>
                      <a:r>
                        <a:rPr lang="ar-SA" dirty="0" smtClean="0">
                          <a:latin typeface="Times New Roman" pitchFamily="18" charset="0"/>
                          <a:cs typeface="Times New Roman" pitchFamily="18" charset="0"/>
                        </a:rPr>
                        <a:t>العقود الأخرى</a:t>
                      </a:r>
                      <a:endParaRPr lang="en-US" dirty="0">
                        <a:latin typeface="Times New Roman" pitchFamily="18" charset="0"/>
                        <a:cs typeface="Times New Roman" pitchFamily="18" charset="0"/>
                      </a:endParaRPr>
                    </a:p>
                  </a:txBody>
                  <a:tcPr/>
                </a:tc>
                <a:tc>
                  <a:txBody>
                    <a:bodyPr/>
                    <a:lstStyle/>
                    <a:p>
                      <a:pPr algn="ctr"/>
                      <a:r>
                        <a:rPr lang="ar-SA" dirty="0" smtClean="0">
                          <a:latin typeface="Times New Roman" pitchFamily="18" charset="0"/>
                          <a:cs typeface="Times New Roman" pitchFamily="18" charset="0"/>
                        </a:rPr>
                        <a:t>عقد الشركة </a:t>
                      </a:r>
                      <a:endParaRPr lang="en-US" dirty="0">
                        <a:latin typeface="Times New Roman" pitchFamily="18" charset="0"/>
                        <a:cs typeface="Times New Roman" pitchFamily="18" charset="0"/>
                      </a:endParaRPr>
                    </a:p>
                  </a:txBody>
                  <a:tcPr/>
                </a:tc>
              </a:tr>
              <a:tr h="451457">
                <a:tc>
                  <a:txBody>
                    <a:bodyPr/>
                    <a:lstStyle/>
                    <a:p>
                      <a:pPr algn="ctr" rtl="1"/>
                      <a:r>
                        <a:rPr lang="ar-SA" sz="2000" dirty="0" smtClean="0">
                          <a:latin typeface="Times New Roman" pitchFamily="18" charset="0"/>
                          <a:cs typeface="Times New Roman" pitchFamily="18" charset="0"/>
                        </a:rPr>
                        <a:t>لابد من اجماع المتعاقدين لتعديل</a:t>
                      </a:r>
                      <a:r>
                        <a:rPr lang="ar-SA" sz="2000" baseline="0" dirty="0" smtClean="0">
                          <a:latin typeface="Times New Roman" pitchFamily="18" charset="0"/>
                          <a:cs typeface="Times New Roman" pitchFamily="18" charset="0"/>
                        </a:rPr>
                        <a:t> العقد</a:t>
                      </a:r>
                      <a:endParaRPr lang="en-US" sz="2000" dirty="0">
                        <a:latin typeface="Times New Roman" pitchFamily="18" charset="0"/>
                        <a:cs typeface="Times New Roman" pitchFamily="18" charset="0"/>
                      </a:endParaRPr>
                    </a:p>
                  </a:txBody>
                  <a:tcPr/>
                </a:tc>
                <a:tc>
                  <a:txBody>
                    <a:bodyPr/>
                    <a:lstStyle/>
                    <a:p>
                      <a:pPr algn="ctr" rtl="1"/>
                      <a:r>
                        <a:rPr lang="ar-SA" sz="2000" dirty="0" smtClean="0">
                          <a:latin typeface="Times New Roman" pitchFamily="18" charset="0"/>
                          <a:cs typeface="Times New Roman" pitchFamily="18" charset="0"/>
                        </a:rPr>
                        <a:t>يجوز تعديله بموافقة اغلبية الشركاء </a:t>
                      </a:r>
                      <a:endParaRPr lang="en-US" sz="2000" dirty="0">
                        <a:latin typeface="Times New Roman" pitchFamily="18" charset="0"/>
                        <a:cs typeface="Times New Roman" pitchFamily="18" charset="0"/>
                      </a:endParaRPr>
                    </a:p>
                  </a:txBody>
                  <a:tcPr/>
                </a:tc>
              </a:tr>
              <a:tr h="451457">
                <a:tc>
                  <a:txBody>
                    <a:bodyPr/>
                    <a:lstStyle/>
                    <a:p>
                      <a:pPr algn="ctr" rtl="1"/>
                      <a:r>
                        <a:rPr lang="ar-SA" sz="2000" dirty="0" smtClean="0">
                          <a:latin typeface="Times New Roman" pitchFamily="18" charset="0"/>
                          <a:cs typeface="Times New Roman" pitchFamily="18" charset="0"/>
                        </a:rPr>
                        <a:t>تقوم على تناقض مصالح</a:t>
                      </a:r>
                      <a:r>
                        <a:rPr lang="ar-SA" sz="2000" baseline="0" dirty="0" smtClean="0">
                          <a:latin typeface="Times New Roman" pitchFamily="18" charset="0"/>
                          <a:cs typeface="Times New Roman" pitchFamily="18" charset="0"/>
                        </a:rPr>
                        <a:t> الاطراف</a:t>
                      </a:r>
                      <a:endParaRPr lang="en-US" sz="2000" dirty="0">
                        <a:latin typeface="Times New Roman" pitchFamily="18" charset="0"/>
                        <a:cs typeface="Times New Roman" pitchFamily="18" charset="0"/>
                      </a:endParaRPr>
                    </a:p>
                  </a:txBody>
                  <a:tcPr/>
                </a:tc>
                <a:tc>
                  <a:txBody>
                    <a:bodyPr/>
                    <a:lstStyle/>
                    <a:p>
                      <a:pPr algn="ctr" rtl="1"/>
                      <a:r>
                        <a:rPr lang="ar-SA" sz="2000" dirty="0" smtClean="0">
                          <a:latin typeface="Times New Roman" pitchFamily="18" charset="0"/>
                          <a:cs typeface="Times New Roman" pitchFamily="18" charset="0"/>
                        </a:rPr>
                        <a:t>يقوم على اتحاد مصالح الافراد </a:t>
                      </a:r>
                      <a:endParaRPr lang="en-US" sz="2000" dirty="0">
                        <a:latin typeface="Times New Roman" pitchFamily="18" charset="0"/>
                        <a:cs typeface="Times New Roman" pitchFamily="18" charset="0"/>
                      </a:endParaRPr>
                    </a:p>
                  </a:txBody>
                  <a:tcPr/>
                </a:tc>
              </a:tr>
              <a:tr h="779228">
                <a:tc>
                  <a:txBody>
                    <a:bodyPr/>
                    <a:lstStyle/>
                    <a:p>
                      <a:pPr algn="ctr" rtl="1"/>
                      <a:r>
                        <a:rPr lang="ar-SA" sz="2000" dirty="0" smtClean="0">
                          <a:latin typeface="Times New Roman" pitchFamily="18" charset="0"/>
                          <a:cs typeface="Times New Roman" pitchFamily="18" charset="0"/>
                        </a:rPr>
                        <a:t>اراداة كاملة </a:t>
                      </a:r>
                      <a:endParaRPr lang="en-US" sz="2000" dirty="0">
                        <a:latin typeface="Times New Roman" pitchFamily="18" charset="0"/>
                        <a:cs typeface="Times New Roman" pitchFamily="18" charset="0"/>
                      </a:endParaRPr>
                    </a:p>
                  </a:txBody>
                  <a:tcPr/>
                </a:tc>
                <a:tc>
                  <a:txBody>
                    <a:bodyPr/>
                    <a:lstStyle/>
                    <a:p>
                      <a:pPr algn="ctr" rtl="1"/>
                      <a:r>
                        <a:rPr lang="ar-SA" sz="2000" dirty="0" smtClean="0">
                          <a:latin typeface="Times New Roman" pitchFamily="18" charset="0"/>
                          <a:cs typeface="Times New Roman" pitchFamily="18" charset="0"/>
                        </a:rPr>
                        <a:t>ارادة الافراد تقتصر على مجرد الانضمام</a:t>
                      </a:r>
                      <a:r>
                        <a:rPr lang="ar-SA" sz="2000" baseline="0" dirty="0" smtClean="0">
                          <a:latin typeface="Times New Roman" pitchFamily="18" charset="0"/>
                          <a:cs typeface="Times New Roman" pitchFamily="18" charset="0"/>
                        </a:rPr>
                        <a:t> للشركة </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381000"/>
            <a:ext cx="51054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شروط الاحتجاج بالشركة في مواجهة الغير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0" y="1219200"/>
            <a:ext cx="8001000" cy="13716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lang="ar-SA" sz="2000" b="1" dirty="0" smtClean="0">
                <a:solidFill>
                  <a:schemeClr val="tx2">
                    <a:lumMod val="75000"/>
                  </a:schemeClr>
                </a:solidFill>
                <a:latin typeface="Times New Roman" pitchFamily="18" charset="0"/>
                <a:cs typeface="Times New Roman" pitchFamily="18" charset="0"/>
              </a:rPr>
              <a:t>ا</a:t>
            </a:r>
            <a:r>
              <a:rPr kumimoji="0" lang="ar-SA" sz="2000" b="1" i="0" u="none" strike="noStrike" kern="1200" cap="none" spc="0" normalizeH="0" baseline="0" noProof="0" dirty="0" smtClean="0">
                <a:ln>
                  <a:noFill/>
                </a:ln>
                <a:solidFill>
                  <a:schemeClr val="tx2">
                    <a:lumMod val="75000"/>
                  </a:schemeClr>
                </a:solidFill>
                <a:effectLst/>
                <a:uLnTx/>
                <a:uFillTx/>
                <a:latin typeface="Times New Roman" pitchFamily="18" charset="0"/>
                <a:ea typeface="+mn-ea"/>
                <a:cs typeface="Times New Roman" pitchFamily="18" charset="0"/>
              </a:rPr>
              <a:t>لإشهار</a:t>
            </a:r>
            <a:r>
              <a:rPr kumimoji="0" lang="ar-SA" sz="2000" b="1" i="0" u="none" strike="noStrike" kern="1200" cap="none" spc="0" normalizeH="0" noProof="0" dirty="0" smtClean="0">
                <a:ln>
                  <a:noFill/>
                </a:ln>
                <a:solidFill>
                  <a:schemeClr val="tx2">
                    <a:lumMod val="75000"/>
                  </a:schemeClr>
                </a:solidFill>
                <a:effectLst/>
                <a:uLnTx/>
                <a:uFillTx/>
                <a:latin typeface="Times New Roman" pitchFamily="18" charset="0"/>
                <a:ea typeface="+mn-ea"/>
                <a:cs typeface="Times New Roman" pitchFamily="18" charset="0"/>
              </a:rPr>
              <a:t> : </a:t>
            </a:r>
            <a:r>
              <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يترتب على عقد الشركة نشوء شخص معنوي يتعامل مع الغير (بإستثناء شركة المحاصة) ولحماية الغير نظم القانون اجراءات شهر نظام كل نوع من أنواع الشركات</a:t>
            </a:r>
          </a:p>
          <a:p>
            <a:pPr marL="457200" lvl="0"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لاتعتبر الشركة غير المشهرة قائمة ولاتكتسب الشخصية المعنوية ولايحتج بها في مواجهة الغير الا بعد استيفاء اجراءات الشهر التي نص عليها النظام </a:t>
            </a:r>
          </a:p>
          <a:p>
            <a:pPr marL="457200" lvl="0"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يترتب على ذلك عدم جواز الانابة عن الشركة امام القضاء والمصالح والوزارات وتعتبر الطبات التي تحمل اسمها غير مقبولة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dirty="0" smtClean="0">
                <a:latin typeface="Times New Roman" pitchFamily="18" charset="0"/>
                <a:cs typeface="Times New Roman" pitchFamily="18" charset="0"/>
              </a:rPr>
              <a:t>يجب أيضا ً شهر التعديلات التي تطرأ على العقد حتى يمكن الاحتجاج بها على الغير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تستثنى شركة المحاصة من ذلك لأنها شركة مستترة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dirty="0" smtClean="0">
                <a:latin typeface="Times New Roman" pitchFamily="18" charset="0"/>
                <a:cs typeface="Times New Roman" pitchFamily="18" charset="0"/>
              </a:rPr>
              <a:t>اجراءات الشهر تختلف حسب نوع الشركة :</a:t>
            </a:r>
            <a:endPar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endPar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graphicFrame>
        <p:nvGraphicFramePr>
          <p:cNvPr id="5" name="Table 4"/>
          <p:cNvGraphicFramePr>
            <a:graphicFrameLocks noGrp="1"/>
          </p:cNvGraphicFramePr>
          <p:nvPr/>
        </p:nvGraphicFramePr>
        <p:xfrm>
          <a:off x="304800" y="4572000"/>
          <a:ext cx="7924801" cy="1889760"/>
        </p:xfrm>
        <a:graphic>
          <a:graphicData uri="http://schemas.openxmlformats.org/drawingml/2006/table">
            <a:tbl>
              <a:tblPr firstRow="1" bandRow="1">
                <a:tableStyleId>{5C22544A-7EE6-4342-B048-85BDC9FD1C3A}</a:tableStyleId>
              </a:tblPr>
              <a:tblGrid>
                <a:gridCol w="5867400"/>
                <a:gridCol w="2057401"/>
              </a:tblGrid>
              <a:tr h="304800">
                <a:tc>
                  <a:txBody>
                    <a:bodyPr/>
                    <a:lstStyle/>
                    <a:p>
                      <a:pPr algn="r" rtl="1"/>
                      <a:r>
                        <a:rPr lang="ar-SA" sz="2000" dirty="0" smtClean="0">
                          <a:latin typeface="Times New Roman" pitchFamily="18" charset="0"/>
                          <a:cs typeface="Times New Roman" pitchFamily="18" charset="0"/>
                        </a:rPr>
                        <a:t>اجراءات الشهر </a:t>
                      </a:r>
                      <a:endParaRPr lang="en-US" sz="2000" dirty="0">
                        <a:latin typeface="Times New Roman" pitchFamily="18" charset="0"/>
                        <a:cs typeface="Times New Roman" pitchFamily="18" charset="0"/>
                      </a:endParaRPr>
                    </a:p>
                  </a:txBody>
                  <a:tcPr/>
                </a:tc>
                <a:tc>
                  <a:txBody>
                    <a:bodyPr/>
                    <a:lstStyle/>
                    <a:p>
                      <a:pPr algn="r" rtl="1"/>
                      <a:r>
                        <a:rPr lang="ar-SA" sz="2000" dirty="0" smtClean="0">
                          <a:latin typeface="Times New Roman" pitchFamily="18" charset="0"/>
                          <a:cs typeface="Times New Roman" pitchFamily="18" charset="0"/>
                        </a:rPr>
                        <a:t>نوع الشركة </a:t>
                      </a:r>
                      <a:endParaRPr lang="en-US" sz="2000" dirty="0">
                        <a:latin typeface="Times New Roman" pitchFamily="18" charset="0"/>
                        <a:cs typeface="Times New Roman" pitchFamily="18" charset="0"/>
                      </a:endParaRPr>
                    </a:p>
                  </a:txBody>
                  <a:tcPr/>
                </a:tc>
              </a:tr>
              <a:tr h="370840">
                <a:tc>
                  <a:txBody>
                    <a:bodyPr/>
                    <a:lstStyle/>
                    <a:p>
                      <a:pPr algn="r" rtl="1"/>
                      <a:r>
                        <a:rPr lang="ar-SA" sz="2000" dirty="0" smtClean="0">
                          <a:latin typeface="Times New Roman" pitchFamily="18" charset="0"/>
                          <a:cs typeface="Times New Roman" pitchFamily="18" charset="0"/>
                        </a:rPr>
                        <a:t>شهر العقد ومايطرأ عليه من تعديلات في الجريدة الرسمية </a:t>
                      </a:r>
                      <a:endParaRPr lang="en-US" sz="2000" dirty="0">
                        <a:latin typeface="Times New Roman" pitchFamily="18" charset="0"/>
                        <a:cs typeface="Times New Roman" pitchFamily="18" charset="0"/>
                      </a:endParaRPr>
                    </a:p>
                  </a:txBody>
                  <a:tcPr/>
                </a:tc>
                <a:tc>
                  <a:txBody>
                    <a:bodyPr/>
                    <a:lstStyle/>
                    <a:p>
                      <a:pPr algn="r" rtl="1"/>
                      <a:r>
                        <a:rPr lang="ar-SA" sz="2000" dirty="0" smtClean="0">
                          <a:latin typeface="Times New Roman" pitchFamily="18" charset="0"/>
                          <a:cs typeface="Times New Roman" pitchFamily="18" charset="0"/>
                        </a:rPr>
                        <a:t>ذات </a:t>
                      </a:r>
                      <a:r>
                        <a:rPr lang="ar-SA" sz="2000" smtClean="0">
                          <a:latin typeface="Times New Roman" pitchFamily="18" charset="0"/>
                          <a:cs typeface="Times New Roman" pitchFamily="18" charset="0"/>
                        </a:rPr>
                        <a:t>المسئولية المحدودة </a:t>
                      </a:r>
                      <a:endParaRPr lang="en-US" sz="2000" dirty="0">
                        <a:latin typeface="Times New Roman" pitchFamily="18" charset="0"/>
                        <a:cs typeface="Times New Roman" pitchFamily="18" charset="0"/>
                      </a:endParaRPr>
                    </a:p>
                  </a:txBody>
                  <a:tcPr/>
                </a:tc>
              </a:tr>
              <a:tr h="370840">
                <a:tc>
                  <a:txBody>
                    <a:bodyPr/>
                    <a:lstStyle/>
                    <a:p>
                      <a:pPr algn="r" rtl="1"/>
                      <a:r>
                        <a:rPr lang="ar-SA" sz="2000" dirty="0" smtClean="0">
                          <a:latin typeface="Times New Roman" pitchFamily="18" charset="0"/>
                          <a:cs typeface="Times New Roman" pitchFamily="18" charset="0"/>
                        </a:rPr>
                        <a:t>شهر العقد + النظام+ قرار وزير التجارة والصناعة</a:t>
                      </a:r>
                      <a:r>
                        <a:rPr lang="ar-SA" sz="2000" baseline="0" dirty="0" smtClean="0">
                          <a:latin typeface="Times New Roman" pitchFamily="18" charset="0"/>
                          <a:cs typeface="Times New Roman" pitchFamily="18" charset="0"/>
                        </a:rPr>
                        <a:t> في الجريدة الرسمية </a:t>
                      </a:r>
                      <a:endParaRPr lang="en-US" sz="2000" dirty="0">
                        <a:latin typeface="Times New Roman" pitchFamily="18" charset="0"/>
                        <a:cs typeface="Times New Roman" pitchFamily="18" charset="0"/>
                      </a:endParaRPr>
                    </a:p>
                  </a:txBody>
                  <a:tcPr/>
                </a:tc>
                <a:tc>
                  <a:txBody>
                    <a:bodyPr/>
                    <a:lstStyle/>
                    <a:p>
                      <a:pPr algn="r" rtl="1"/>
                      <a:r>
                        <a:rPr lang="ar-SA" sz="2000" dirty="0" smtClean="0">
                          <a:latin typeface="Times New Roman" pitchFamily="18" charset="0"/>
                          <a:cs typeface="Times New Roman" pitchFamily="18" charset="0"/>
                        </a:rPr>
                        <a:t>شركة المساهمة </a:t>
                      </a:r>
                      <a:endParaRPr lang="en-US" sz="2000" dirty="0">
                        <a:latin typeface="Times New Roman" pitchFamily="18" charset="0"/>
                        <a:cs typeface="Times New Roman" pitchFamily="18" charset="0"/>
                      </a:endParaRPr>
                    </a:p>
                  </a:txBody>
                  <a:tcPr/>
                </a:tc>
              </a:tr>
              <a:tr h="370840">
                <a:tc>
                  <a:txBody>
                    <a:bodyPr/>
                    <a:lstStyle/>
                    <a:p>
                      <a:pPr algn="r" rtl="1"/>
                      <a:r>
                        <a:rPr lang="ar-SA" sz="2000" dirty="0" smtClean="0">
                          <a:latin typeface="Times New Roman" pitchFamily="18" charset="0"/>
                          <a:cs typeface="Times New Roman" pitchFamily="18" charset="0"/>
                        </a:rPr>
                        <a:t>على مديري الشركة نشر ملخص العقد خلال 30 يوم من تأسيسها في جريدة</a:t>
                      </a:r>
                      <a:r>
                        <a:rPr lang="ar-SA" sz="2000" baseline="0" dirty="0" smtClean="0">
                          <a:latin typeface="Times New Roman" pitchFamily="18" charset="0"/>
                          <a:cs typeface="Times New Roman" pitchFamily="18" charset="0"/>
                        </a:rPr>
                        <a:t> يومية توزع في المركز الرئيسي للشركة </a:t>
                      </a:r>
                      <a:endParaRPr lang="en-US" sz="2000" dirty="0">
                        <a:latin typeface="Times New Roman" pitchFamily="18" charset="0"/>
                        <a:cs typeface="Times New Roman" pitchFamily="18" charset="0"/>
                      </a:endParaRPr>
                    </a:p>
                  </a:txBody>
                  <a:tcPr/>
                </a:tc>
                <a:tc>
                  <a:txBody>
                    <a:bodyPr/>
                    <a:lstStyle/>
                    <a:p>
                      <a:pPr algn="r" rtl="1"/>
                      <a:r>
                        <a:rPr lang="ar-SA" sz="2000" dirty="0" smtClean="0">
                          <a:latin typeface="Times New Roman" pitchFamily="18" charset="0"/>
                          <a:cs typeface="Times New Roman" pitchFamily="18" charset="0"/>
                        </a:rPr>
                        <a:t>شركة التضامن /التوصية</a:t>
                      </a:r>
                      <a:r>
                        <a:rPr lang="ar-SA" sz="2000" baseline="0" dirty="0" smtClean="0">
                          <a:latin typeface="Times New Roman" pitchFamily="18" charset="0"/>
                          <a:cs typeface="Times New Roman" pitchFamily="18" charset="0"/>
                        </a:rPr>
                        <a:t> البسيطة </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0" y="0"/>
            <a:ext cx="4191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بطلان عقد الشركة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0" y="762000"/>
            <a:ext cx="8153400" cy="55626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كقاعدة عامة اذا</a:t>
            </a:r>
            <a:r>
              <a:rPr kumimoji="0" lang="ar-SA" sz="2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تخلف اي ركن من اركان عقد الشركة (العامة أو الخاصة) فالجزاء هو البطلان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sz="2000" dirty="0" smtClean="0">
                <a:latin typeface="Times New Roman" pitchFamily="18" charset="0"/>
                <a:cs typeface="Times New Roman" pitchFamily="18" charset="0"/>
              </a:rPr>
              <a:t>البطلان : جزاء قانوني ناتج عن تخلف عنصر او أكثر من عناصر الصحة او الانعقاد في العقد بحيث يمنعه من ترتيب آثاره القانونية التي من المفترض ان يرتبها لو كان صحيحاً </a:t>
            </a:r>
            <a:endParaRPr kumimoji="0" lang="ar-SA" sz="2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1" u="sng" dirty="0" smtClean="0">
                <a:solidFill>
                  <a:schemeClr val="tx2">
                    <a:lumMod val="50000"/>
                  </a:schemeClr>
                </a:solidFill>
                <a:latin typeface="Times New Roman" pitchFamily="18" charset="0"/>
                <a:cs typeface="Times New Roman" pitchFamily="18" charset="0"/>
              </a:rPr>
              <a:t> </a:t>
            </a:r>
            <a:r>
              <a:rPr lang="ar-SA" sz="2000" b="1" u="sng" dirty="0" smtClean="0">
                <a:solidFill>
                  <a:schemeClr val="tx2">
                    <a:lumMod val="75000"/>
                  </a:schemeClr>
                </a:solidFill>
                <a:latin typeface="Times New Roman" pitchFamily="18" charset="0"/>
                <a:cs typeface="Times New Roman" pitchFamily="18" charset="0"/>
              </a:rPr>
              <a:t>البطلان المطلق: </a:t>
            </a:r>
            <a:r>
              <a:rPr lang="ar-SA" sz="2000" dirty="0" smtClean="0">
                <a:latin typeface="Times New Roman" pitchFamily="18" charset="0"/>
                <a:cs typeface="Times New Roman" pitchFamily="18" charset="0"/>
              </a:rPr>
              <a:t>هو البطلان الذي يجوز لكل ذي مصلحة التمسك به ، ويجوز للمحكمة ان تقضي به من تلقاء نفسها . ويكون في الحالات التالية :</a:t>
            </a:r>
          </a:p>
          <a:p>
            <a:pPr marL="914400" lvl="1" indent="-457200" algn="r" rtl="1">
              <a:spcBef>
                <a:spcPts val="600"/>
              </a:spcBef>
              <a:buClr>
                <a:schemeClr val="tx2"/>
              </a:buClr>
              <a:buSzPct val="73000"/>
              <a:buFont typeface="Arial" pitchFamily="34" charset="0"/>
              <a:buChar char="•"/>
              <a:defRPr/>
            </a:pPr>
            <a:r>
              <a:rPr lang="ar-SA" sz="2000" dirty="0" smtClean="0">
                <a:solidFill>
                  <a:srgbClr val="FF0000"/>
                </a:solidFill>
                <a:latin typeface="Times New Roman" pitchFamily="18" charset="0"/>
                <a:cs typeface="Times New Roman" pitchFamily="18" charset="0"/>
              </a:rPr>
              <a:t>انعدام رضا أحد الشركاء </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انعدام أهلية الشريك وقت الدخول في عقد الشركة </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تخلف أحد الأركان الموضوعية الخاصة </a:t>
            </a:r>
          </a:p>
          <a:p>
            <a:pPr marL="914400"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اذا كان محل الشركة غير مشروع </a:t>
            </a:r>
          </a:p>
          <a:p>
            <a:pPr marL="914400" lvl="1" indent="-457200" algn="r" rtl="1">
              <a:spcBef>
                <a:spcPts val="600"/>
              </a:spcBef>
              <a:buClr>
                <a:schemeClr val="tx2"/>
              </a:buClr>
              <a:buSzPct val="73000"/>
              <a:defRPr/>
            </a:pPr>
            <a:r>
              <a:rPr lang="ar-SA" sz="2000" b="1" dirty="0" smtClean="0">
                <a:latin typeface="Times New Roman" pitchFamily="18" charset="0"/>
                <a:cs typeface="Times New Roman" pitchFamily="18" charset="0"/>
              </a:rPr>
              <a:t>اثر البطلان المطلق على الشركاء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dirty="0" smtClean="0">
                <a:latin typeface="Times New Roman" pitchFamily="18" charset="0"/>
                <a:cs typeface="Times New Roman" pitchFamily="18" charset="0"/>
              </a:rPr>
              <a:t>يعتبر عقد الشركة كأن لم يكن فترد الحصص لأصحابها وتوزع الارباح والخسائر اذا باشرت الشركة نشاطها حسب نسبة كل شريك في راس المال </a:t>
            </a:r>
          </a:p>
          <a:p>
            <a:pPr marL="914400" lvl="1" indent="-457200" algn="r" rtl="1">
              <a:spcBef>
                <a:spcPts val="600"/>
              </a:spcBef>
              <a:buClr>
                <a:schemeClr val="tx2"/>
              </a:buClr>
              <a:buSzPct val="73000"/>
              <a:defRPr/>
            </a:pPr>
            <a:r>
              <a:rPr lang="ar-SA" sz="2000" b="1" dirty="0" smtClean="0">
                <a:latin typeface="Times New Roman" pitchFamily="18" charset="0"/>
                <a:cs typeface="Times New Roman" pitchFamily="18" charset="0"/>
              </a:rPr>
              <a:t>اثر البطلان المطلق على الغير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dirty="0" smtClean="0">
                <a:latin typeface="Times New Roman" pitchFamily="18" charset="0"/>
                <a:cs typeface="Times New Roman" pitchFamily="18" charset="0"/>
              </a:rPr>
              <a:t>القاعدة العامة  يجوز التمسك بالبطلان المطلق من كل ذي مصلحة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dirty="0" smtClean="0">
                <a:latin typeface="Times New Roman" pitchFamily="18" charset="0"/>
                <a:cs typeface="Times New Roman" pitchFamily="18" charset="0"/>
              </a:rPr>
              <a:t>كاستثناء للقاعدة لايجوز للشركاء الاحتجاج على الغير حسن النية بالبطلان اذا كان الغير يجهل اسباب بطلان الشركة</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endPar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0" y="0"/>
            <a:ext cx="4191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بطلان عقد الشركة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txBox="1">
            <a:spLocks/>
          </p:cNvSpPr>
          <p:nvPr/>
        </p:nvSpPr>
        <p:spPr>
          <a:xfrm>
            <a:off x="228600" y="685800"/>
            <a:ext cx="8001000" cy="52578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kumimoji="0" lang="ar-SA" sz="2000" b="1" i="0" u="sng" strike="noStrike" kern="1200" cap="none" spc="0" normalizeH="0" noProof="0" dirty="0" smtClean="0">
                <a:ln>
                  <a:noFill/>
                </a:ln>
                <a:solidFill>
                  <a:schemeClr val="tx2">
                    <a:lumMod val="75000"/>
                  </a:schemeClr>
                </a:solidFill>
                <a:effectLst/>
                <a:uLnTx/>
                <a:uFillTx/>
                <a:latin typeface="Times New Roman" pitchFamily="18" charset="0"/>
                <a:ea typeface="+mn-ea"/>
                <a:cs typeface="Times New Roman" pitchFamily="18" charset="0"/>
              </a:rPr>
              <a:t>البطلان النسبي </a:t>
            </a:r>
            <a:r>
              <a:rPr kumimoji="0" lang="ar-SA" sz="2000" strike="noStrike" kern="1200" cap="none" spc="0" normalizeH="0" noProof="0" dirty="0" smtClean="0">
                <a:ln>
                  <a:noFill/>
                </a:ln>
                <a:solidFill>
                  <a:schemeClr val="tx2">
                    <a:lumMod val="75000"/>
                  </a:schemeClr>
                </a:solidFill>
                <a:effectLst/>
                <a:uLnTx/>
                <a:uFillTx/>
                <a:latin typeface="Times New Roman" pitchFamily="18" charset="0"/>
                <a:ea typeface="+mn-ea"/>
                <a:cs typeface="Times New Roman" pitchFamily="18" charset="0"/>
              </a:rPr>
              <a:t>:  ه</a:t>
            </a:r>
            <a:r>
              <a:rPr kumimoji="0" lang="ar-SA" sz="2000" strike="noStrike" kern="1200" cap="none" spc="0" normalizeH="0" noProof="0" dirty="0" smtClean="0">
                <a:ln>
                  <a:noFill/>
                </a:ln>
                <a:effectLst/>
                <a:uLnTx/>
                <a:uFillTx/>
                <a:latin typeface="Times New Roman" pitchFamily="18" charset="0"/>
                <a:ea typeface="+mn-ea"/>
                <a:cs typeface="Times New Roman" pitchFamily="18" charset="0"/>
              </a:rPr>
              <a:t>وا</a:t>
            </a:r>
            <a:r>
              <a:rPr kumimoji="0" lang="ar-SA" sz="2000" strike="noStrike" kern="1200" cap="none" spc="0" normalizeH="0" noProof="0" dirty="0" smtClean="0">
                <a:ln>
                  <a:noFill/>
                </a:ln>
                <a:solidFill>
                  <a:schemeClr val="tx2">
                    <a:lumMod val="50000"/>
                  </a:schemeClr>
                </a:solidFill>
                <a:effectLst/>
                <a:uLnTx/>
                <a:uFillTx/>
                <a:latin typeface="Times New Roman" pitchFamily="18" charset="0"/>
                <a:ea typeface="+mn-ea"/>
                <a:cs typeface="Times New Roman" pitchFamily="18" charset="0"/>
              </a:rPr>
              <a:t>لبطلان </a:t>
            </a:r>
            <a:r>
              <a:rPr kumimoji="0" lang="ar-SA" sz="2000" i="0" strike="noStrike" kern="1200" cap="none" spc="0" normalizeH="0" noProof="0" dirty="0" smtClean="0">
                <a:ln>
                  <a:noFill/>
                </a:ln>
                <a:solidFill>
                  <a:schemeClr val="tx2">
                    <a:lumMod val="50000"/>
                  </a:schemeClr>
                </a:solidFill>
                <a:effectLst/>
                <a:uLnTx/>
                <a:uFillTx/>
                <a:latin typeface="Times New Roman" pitchFamily="18" charset="0"/>
                <a:ea typeface="+mn-ea"/>
                <a:cs typeface="Times New Roman" pitchFamily="18" charset="0"/>
              </a:rPr>
              <a:t>الذي لايجوز التمسك به الا لمن تقرر لمصلحته ولايجوز للمحكمة ان تقضي به من تلقاء نفسها . ويكون في الحالات التالية :</a:t>
            </a:r>
          </a:p>
          <a:p>
            <a:pPr marL="914400" lvl="1" indent="-457200" algn="r" rtl="1">
              <a:spcBef>
                <a:spcPts val="600"/>
              </a:spcBef>
              <a:buClr>
                <a:schemeClr val="tx2"/>
              </a:buClr>
              <a:buSzPct val="73000"/>
              <a:buFont typeface="Arial" pitchFamily="34" charset="0"/>
              <a:buChar char="•"/>
              <a:defRPr/>
            </a:pP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اذا كان أحد الشركاء ناقص الأهلية وقت العقد</a:t>
            </a:r>
          </a:p>
          <a:p>
            <a:pPr marL="914400" lvl="1" indent="-457200" algn="r" rtl="1">
              <a:spcBef>
                <a:spcPts val="600"/>
              </a:spcBef>
              <a:buClr>
                <a:schemeClr val="tx2"/>
              </a:buClr>
              <a:buSzPct val="73000"/>
              <a:buFont typeface="Arial" pitchFamily="34" charset="0"/>
              <a:buChar char="•"/>
              <a:defRPr/>
            </a:pPr>
            <a:r>
              <a:rPr kumimoji="0" lang="ar-SA" sz="2000" i="0"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اذا شاب رضا أحد الشركاء عيب من عيوب الرضا </a:t>
            </a:r>
            <a:r>
              <a:rPr lang="ar-SA" sz="2000" dirty="0" smtClean="0">
                <a:solidFill>
                  <a:srgbClr val="FF0000"/>
                </a:solidFill>
                <a:latin typeface="Times New Roman" pitchFamily="18" charset="0"/>
                <a:cs typeface="Times New Roman" pitchFamily="18" charset="0"/>
              </a:rPr>
              <a:t>أو الإرادة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r>
              <a:rPr kumimoji="0" lang="ar-SA" sz="2000" b="1" i="0" strike="noStrike" kern="1200" cap="none" spc="0" normalizeH="0" noProof="0" dirty="0" smtClean="0">
                <a:ln>
                  <a:noFill/>
                </a:ln>
                <a:effectLst/>
                <a:uLnTx/>
                <a:uFillTx/>
                <a:latin typeface="Times New Roman" pitchFamily="18" charset="0"/>
                <a:ea typeface="+mn-ea"/>
                <a:cs typeface="Times New Roman" pitchFamily="18" charset="0"/>
              </a:rPr>
              <a:t>اثر البطلان النسبي على ناقص الأهلية وصاحب الإرداة المعيبة </a:t>
            </a:r>
          </a:p>
          <a:p>
            <a:pPr marL="457200" lvl="0" indent="-457200" algn="r" rtl="1">
              <a:spcBef>
                <a:spcPts val="600"/>
              </a:spcBef>
              <a:buClr>
                <a:schemeClr val="tx2"/>
              </a:buClr>
              <a:buSzPct val="73000"/>
              <a:defRPr/>
            </a:pPr>
            <a:r>
              <a:rPr lang="ar-SA" sz="2000" dirty="0" smtClean="0">
                <a:latin typeface="Times New Roman" pitchFamily="18" charset="0"/>
                <a:cs typeface="Times New Roman" pitchFamily="18" charset="0"/>
              </a:rPr>
              <a:t>      يقتصر أثر البطلان النسبي على الشريك وحده دون باقي الشركاء فتعد الشركة باطلة بالنسبة له و تزول عنه صفة الشريك ويبطل التزامه بتقديم الحصة واذا كان قدمها من حقه استردادها ولايتحمل شيئاً من الخسائر ولا يحصل على نصيبه من الارباح </a:t>
            </a:r>
          </a:p>
          <a:p>
            <a:pPr marL="457200" lvl="0" indent="-457200" algn="r" rtl="1">
              <a:spcBef>
                <a:spcPts val="600"/>
              </a:spcBef>
              <a:buClr>
                <a:schemeClr val="tx2"/>
              </a:buClr>
              <a:buSzPct val="73000"/>
              <a:defRPr/>
            </a:pPr>
            <a:r>
              <a:rPr lang="ar-SA" sz="2000" b="1" dirty="0" smtClean="0">
                <a:latin typeface="Times New Roman" pitchFamily="18" charset="0"/>
                <a:cs typeface="Times New Roman" pitchFamily="18" charset="0"/>
              </a:rPr>
              <a:t>اثر البطلان النسبي على الغير </a:t>
            </a:r>
          </a:p>
          <a:p>
            <a:pPr marL="457200" lvl="0" indent="-457200" algn="r" rtl="1">
              <a:spcBef>
                <a:spcPts val="600"/>
              </a:spcBef>
              <a:buClr>
                <a:schemeClr val="tx2"/>
              </a:buClr>
              <a:buSzPct val="73000"/>
              <a:defRPr/>
            </a:pPr>
            <a:r>
              <a:rPr lang="ar-SA" sz="2000" dirty="0" smtClean="0">
                <a:latin typeface="Times New Roman" pitchFamily="18" charset="0"/>
                <a:cs typeface="Times New Roman" pitchFamily="18" charset="0"/>
              </a:rPr>
              <a:t>      لايجوز لهم الاحتجاج به </a:t>
            </a:r>
          </a:p>
          <a:p>
            <a:pPr marL="457200" lvl="0" indent="-457200" algn="r" rtl="1">
              <a:spcBef>
                <a:spcPts val="600"/>
              </a:spcBef>
              <a:buClr>
                <a:schemeClr val="tx2"/>
              </a:buClr>
              <a:buSzPct val="73000"/>
              <a:defRPr/>
            </a:pPr>
            <a:r>
              <a:rPr lang="ar-SA" sz="2000" b="1" dirty="0" smtClean="0">
                <a:latin typeface="Times New Roman" pitchFamily="18" charset="0"/>
                <a:cs typeface="Times New Roman" pitchFamily="18" charset="0"/>
              </a:rPr>
              <a:t>اثر البطلان النسبي على عقد الشركة </a:t>
            </a:r>
          </a:p>
          <a:p>
            <a:pPr marL="457200" lvl="0" indent="-457200" algn="r" rtl="1">
              <a:spcBef>
                <a:spcPts val="600"/>
              </a:spcBef>
              <a:buClr>
                <a:schemeClr val="tx2"/>
              </a:buClr>
              <a:buSzPct val="73000"/>
              <a:buFontTx/>
              <a:buChar char="-"/>
              <a:defRPr/>
            </a:pPr>
            <a:r>
              <a:rPr lang="ar-SA" sz="2000" dirty="0" smtClean="0">
                <a:latin typeface="Times New Roman" pitchFamily="18" charset="0"/>
                <a:cs typeface="Times New Roman" pitchFamily="18" charset="0"/>
              </a:rPr>
              <a:t>اذا كانت الشركة من شركات الأشخاص فانه يترتب على الحكم بالبطلان النسبي انهيار العقد بأكمله وانقضاء الشركة </a:t>
            </a:r>
          </a:p>
          <a:p>
            <a:pPr marL="457200" lvl="0" indent="-457200" algn="r" rtl="1">
              <a:spcBef>
                <a:spcPts val="600"/>
              </a:spcBef>
              <a:buClr>
                <a:schemeClr val="tx2"/>
              </a:buClr>
              <a:buSzPct val="73000"/>
              <a:buFontTx/>
              <a:buChar char="-"/>
            </a:pPr>
            <a:r>
              <a:rPr lang="ar-SA" sz="2000" dirty="0" smtClean="0">
                <a:latin typeface="Times New Roman" pitchFamily="18" charset="0"/>
                <a:cs typeface="Times New Roman" pitchFamily="18" charset="0"/>
              </a:rPr>
              <a:t>اذا كانت شركة مساهمة أو مسئولية محدودة لا يترتب على الحكم بالبطلان النسبي بطلان عقد الشركة بأكمله وانما تظل الشركة قائمة بالنسبة لباقي الشركاء ويسترد الشريك الذي حكم له بالبطلان قيمة أسهمه</a:t>
            </a:r>
          </a:p>
          <a:p>
            <a:pPr marL="457200" lvl="0" indent="-457200" algn="r" rtl="1">
              <a:spcBef>
                <a:spcPts val="600"/>
              </a:spcBef>
              <a:buClr>
                <a:schemeClr val="tx2"/>
              </a:buClr>
              <a:buSzPct val="73000"/>
              <a:buFontTx/>
              <a:buChar char="-"/>
            </a:pPr>
            <a:r>
              <a:rPr lang="ar-SA" sz="2000" dirty="0" smtClean="0">
                <a:latin typeface="Times New Roman" pitchFamily="18" charset="0"/>
                <a:cs typeface="Times New Roman" pitchFamily="18" charset="0"/>
              </a:rPr>
              <a:t>شركة التوصية بالأسهم حسب نوع الشريك اذا كان مساهم أو متضامن </a:t>
            </a:r>
          </a:p>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endPar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الشركة الفعلية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52400" y="1447800"/>
            <a:ext cx="8001000" cy="20574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tabLst/>
              <a:defRPr/>
            </a:pPr>
            <a:r>
              <a:rPr kumimoji="0" lang="ar-SA" sz="2000" b="1" i="0" strike="noStrike" kern="1200" cap="none" spc="0" normalizeH="0" baseline="0" noProof="0" dirty="0" smtClean="0">
                <a:ln>
                  <a:noFill/>
                </a:ln>
                <a:effectLst/>
                <a:uLnTx/>
                <a:uFillTx/>
                <a:latin typeface="Times New Roman" pitchFamily="18" charset="0"/>
                <a:ea typeface="+mn-ea"/>
                <a:cs typeface="Times New Roman" pitchFamily="18" charset="0"/>
              </a:rPr>
              <a:t>نظرية الشركة الفعلية : </a:t>
            </a:r>
            <a:r>
              <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rPr>
              <a:t>الشركة تعتبر</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قائمة ويعتد بنشاطها ويعترف بالتصرفات الصادرة عنها في الفترة الواقعة بين تكوينها والحكم ببطلانها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baseline="0" dirty="0" smtClean="0">
                <a:latin typeface="Times New Roman" pitchFamily="18" charset="0"/>
                <a:cs typeface="Times New Roman" pitchFamily="18" charset="0"/>
              </a:rPr>
              <a:t>تطبيق</a:t>
            </a:r>
            <a:r>
              <a:rPr lang="ar-SA" sz="2000" dirty="0" smtClean="0">
                <a:latin typeface="Times New Roman" pitchFamily="18" charset="0"/>
                <a:cs typeface="Times New Roman" pitchFamily="18" charset="0"/>
              </a:rPr>
              <a:t> هذه النظرية يعني ان لاينسحب اثر البطلان على الماضي فقط للمستقبل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rPr>
              <a:t>ان</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القضاء يرى ان هناك شركة قائمة فعلا لا قانونا في فترة بين الانعقاد والبطلان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Arial" pitchFamily="34" charset="0"/>
              <a:buChar char="•"/>
              <a:tabLst/>
              <a:defRPr/>
            </a:pPr>
            <a:r>
              <a:rPr lang="ar-SA" sz="2000" b="1" baseline="0" dirty="0" smtClean="0">
                <a:latin typeface="Times New Roman" pitchFamily="18" charset="0"/>
                <a:cs typeface="Times New Roman" pitchFamily="18" charset="0"/>
              </a:rPr>
              <a:t>الشركة الفعلية هي : </a:t>
            </a:r>
            <a:r>
              <a:rPr lang="ar-SA" sz="2000" baseline="0" dirty="0" smtClean="0">
                <a:latin typeface="Times New Roman" pitchFamily="18" charset="0"/>
                <a:cs typeface="Times New Roman" pitchFamily="18" charset="0"/>
              </a:rPr>
              <a:t>الشركة التي باشرت نشاطها وارتبطت</a:t>
            </a:r>
            <a:r>
              <a:rPr lang="ar-SA" sz="2000" dirty="0" smtClean="0">
                <a:latin typeface="Times New Roman" pitchFamily="18" charset="0"/>
                <a:cs typeface="Times New Roman" pitchFamily="18" charset="0"/>
              </a:rPr>
              <a:t> مع الغير بعقود واصبحت بمقتضاها دائنه أو مدينة ثم حكم ببطلانها </a:t>
            </a:r>
            <a:endPar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5" name="Title 1"/>
          <p:cNvSpPr txBox="1">
            <a:spLocks/>
          </p:cNvSpPr>
          <p:nvPr/>
        </p:nvSpPr>
        <p:spPr>
          <a:xfrm>
            <a:off x="3352800" y="685800"/>
            <a:ext cx="5181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4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الأساس القانوني لنظرية الشركة الفعلية </a:t>
            </a:r>
            <a:endParaRPr kumimoji="0" lang="en-US" sz="24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2895600" y="3581400"/>
            <a:ext cx="5181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4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شروط تطبيق </a:t>
            </a:r>
            <a:r>
              <a:rPr lang="ar-SA" sz="24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نظرية الشركة الفعلية </a:t>
            </a:r>
            <a:endParaRPr kumimoji="0" lang="en-US" sz="24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Content Placeholder 2"/>
          <p:cNvSpPr txBox="1">
            <a:spLocks/>
          </p:cNvSpPr>
          <p:nvPr/>
        </p:nvSpPr>
        <p:spPr>
          <a:xfrm>
            <a:off x="152400" y="4191000"/>
            <a:ext cx="8001000" cy="20574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rPr>
              <a:t>ان</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تكون الشركة باشرت نشاطها قبل الحكم ببطلانها. واذا لم تباشر فلا محل لتطبيق النظرية لانتفاء السبب لتطبيقها وهو عدم تطبيق الأثر الرجعي للبطلان</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dirty="0" smtClean="0">
                <a:latin typeface="Times New Roman" pitchFamily="18" charset="0"/>
                <a:cs typeface="Times New Roman" pitchFamily="18" charset="0"/>
              </a:rPr>
              <a:t>ان لاتكون الشركة باطلة بطلان مطلق </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a:t>
            </a:r>
            <a:endPar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52400" y="1143000"/>
            <a:ext cx="8001000" cy="3505200"/>
          </a:xfrm>
          <a:prstGeom prst="rect">
            <a:avLst/>
          </a:prstGeom>
        </p:spPr>
        <p:txBody>
          <a:bodyPr vert="horz">
            <a:noAutofit/>
          </a:bodyPr>
          <a:lstStyle/>
          <a:p>
            <a:pPr marL="457200" lvl="0" indent="-457200" algn="r" rtl="1">
              <a:spcBef>
                <a:spcPts val="600"/>
              </a:spcBef>
              <a:buClr>
                <a:srgbClr val="1F497D"/>
              </a:buClr>
              <a:buSzPct val="73000"/>
              <a:defRPr/>
            </a:pPr>
            <a:endParaRPr lang="ar-SA" dirty="0" smtClean="0">
              <a:solidFill>
                <a:prstClr val="black"/>
              </a:solidFill>
              <a:latin typeface="Times New Roman" pitchFamily="18" charset="0"/>
              <a:cs typeface="Times New Roman" pitchFamily="18" charset="0"/>
            </a:endParaRPr>
          </a:p>
          <a:p>
            <a:pPr marL="457200" lvl="0"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p:txBody>
      </p:sp>
      <p:sp>
        <p:nvSpPr>
          <p:cNvPr id="8" name="Title 1"/>
          <p:cNvSpPr txBox="1">
            <a:spLocks/>
          </p:cNvSpPr>
          <p:nvPr/>
        </p:nvSpPr>
        <p:spPr>
          <a:xfrm>
            <a:off x="838200" y="76200"/>
            <a:ext cx="64770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الشركة الفعلية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4" name="Content Placeholder 2"/>
          <p:cNvSpPr txBox="1">
            <a:spLocks/>
          </p:cNvSpPr>
          <p:nvPr/>
        </p:nvSpPr>
        <p:spPr>
          <a:xfrm>
            <a:off x="152400" y="1447800"/>
            <a:ext cx="8001000" cy="2057400"/>
          </a:xfrm>
          <a:prstGeom prst="rect">
            <a:avLst/>
          </a:prstGeom>
        </p:spPr>
        <p:txBody>
          <a:bodyPr vert="horz">
            <a:noAutofit/>
          </a:bodyPr>
          <a:lstStyle/>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rPr>
              <a:t>البطلان النسبي</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في شركات الأشخاص  بناء على طلب ناقص الأهلية أو من شاب العيب رضاه وذلك بالنسبة لبقية الشركاء فقط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baseline="0" dirty="0" smtClean="0">
                <a:latin typeface="Times New Roman" pitchFamily="18" charset="0"/>
                <a:cs typeface="Times New Roman" pitchFamily="18" charset="0"/>
              </a:rPr>
              <a:t>بطلان الشركة بسبب تخلف بعض الشروط الخاصة التي يطلبها القانون كالشروط الخاصة بعدد الشركاء ومقدار راس المال </a:t>
            </a: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endParaRPr lang="ar-SA" sz="2000" baseline="0" dirty="0" smtClean="0">
              <a:latin typeface="Times New Roman" pitchFamily="18" charset="0"/>
              <a:cs typeface="Times New Roman" pitchFamily="18" charset="0"/>
            </a:endParaRPr>
          </a:p>
          <a:p>
            <a:pPr marL="457200" marR="0" lvl="0" indent="-457200" algn="ctr" defTabSz="914400" rtl="1" eaLnBrk="1" fontAlgn="auto" latinLnBrk="0" hangingPunct="1">
              <a:lnSpc>
                <a:spcPct val="100000"/>
              </a:lnSpc>
              <a:spcBef>
                <a:spcPts val="600"/>
              </a:spcBef>
              <a:spcAft>
                <a:spcPts val="0"/>
              </a:spcAft>
              <a:buClr>
                <a:schemeClr val="tx2"/>
              </a:buClr>
              <a:buSzPct val="73000"/>
              <a:tabLst/>
              <a:defRPr/>
            </a:pP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a:t>
            </a:r>
            <a:r>
              <a:rPr kumimoji="0" lang="ar-SA" sz="2000" b="1" i="0" strike="noStrike" kern="1200" cap="none" spc="0" normalizeH="0" noProof="0" dirty="0" smtClean="0">
                <a:ln>
                  <a:noFill/>
                </a:ln>
                <a:effectLst/>
                <a:uLnTx/>
                <a:uFillTx/>
                <a:latin typeface="Times New Roman" pitchFamily="18" charset="0"/>
                <a:ea typeface="+mn-ea"/>
                <a:cs typeface="Times New Roman" pitchFamily="18" charset="0"/>
              </a:rPr>
              <a:t>يجوز اثبات الشركة الفعلية والأنشطة التي مارستها بكافة طرق الاثبات . ويعتبر تقدير قيام الشركة الفعلية من سلطة القاضي </a:t>
            </a:r>
            <a:endParaRPr kumimoji="0" lang="ar-SA" sz="2000" b="1"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5" name="Title 1"/>
          <p:cNvSpPr txBox="1">
            <a:spLocks/>
          </p:cNvSpPr>
          <p:nvPr/>
        </p:nvSpPr>
        <p:spPr>
          <a:xfrm>
            <a:off x="3352800" y="685800"/>
            <a:ext cx="5181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4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الحالات التي تنطبق فيها الشركة الفعلية </a:t>
            </a:r>
            <a:endParaRPr kumimoji="0" lang="en-US" sz="24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2895600" y="3962400"/>
            <a:ext cx="5181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4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آثار الاعتراف بوجود </a:t>
            </a:r>
            <a:r>
              <a:rPr lang="ar-SA" sz="2400" b="1" cap="all" noProof="0"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الشركة الفعلية </a:t>
            </a:r>
            <a:endParaRPr kumimoji="0" lang="en-US" sz="24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Content Placeholder 2"/>
          <p:cNvSpPr txBox="1">
            <a:spLocks/>
          </p:cNvSpPr>
          <p:nvPr/>
        </p:nvSpPr>
        <p:spPr>
          <a:xfrm>
            <a:off x="0" y="4800600"/>
            <a:ext cx="8001000" cy="2057400"/>
          </a:xfrm>
          <a:prstGeom prst="rect">
            <a:avLst/>
          </a:prstGeom>
        </p:spPr>
        <p:txBody>
          <a:bodyPr vert="horz">
            <a:noAutofit/>
          </a:bodyPr>
          <a:lstStyle/>
          <a:p>
            <a:pPr marL="457200" marR="0" lvl="0" indent="-457200" algn="ctr" defTabSz="914400" rtl="1" eaLnBrk="1" fontAlgn="auto" latinLnBrk="0" hangingPunct="1">
              <a:lnSpc>
                <a:spcPct val="100000"/>
              </a:lnSpc>
              <a:spcBef>
                <a:spcPts val="600"/>
              </a:spcBef>
              <a:spcAft>
                <a:spcPts val="0"/>
              </a:spcAft>
              <a:buClr>
                <a:schemeClr val="tx2"/>
              </a:buClr>
              <a:buSzPct val="73000"/>
              <a:tabLst/>
              <a:defRPr/>
            </a:pPr>
            <a:r>
              <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rPr>
              <a:t>من</a:t>
            </a:r>
            <a:r>
              <a:rPr kumimoji="0" lang="ar-SA" sz="2000" i="0" strike="noStrike" kern="1200" cap="none" spc="0" normalizeH="0" noProof="0" dirty="0" smtClean="0">
                <a:ln>
                  <a:noFill/>
                </a:ln>
                <a:effectLst/>
                <a:uLnTx/>
                <a:uFillTx/>
                <a:latin typeface="Times New Roman" pitchFamily="18" charset="0"/>
                <a:ea typeface="+mn-ea"/>
                <a:cs typeface="Times New Roman" pitchFamily="18" charset="0"/>
              </a:rPr>
              <a:t> الكتاب ص 142 - 143</a:t>
            </a:r>
            <a:endParaRPr kumimoji="0" lang="ar-SA" sz="20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52400"/>
            <a:ext cx="5562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الطبيعة القانونية للشركة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a:spLocks noGrp="1"/>
          </p:cNvSpPr>
          <p:nvPr>
            <p:ph idx="1"/>
          </p:nvPr>
        </p:nvSpPr>
        <p:spPr>
          <a:xfrm>
            <a:off x="0" y="990600"/>
            <a:ext cx="8153400" cy="2286000"/>
          </a:xfrm>
        </p:spPr>
        <p:txBody>
          <a:bodyPr>
            <a:noAutofit/>
          </a:bodyPr>
          <a:lstStyle/>
          <a:p>
            <a:pPr marL="457200" lvl="0" indent="-457200" algn="r" rtl="1">
              <a:buClr>
                <a:srgbClr val="1F497D"/>
              </a:buClr>
              <a:buFont typeface="+mj-lt"/>
              <a:buAutoNum type="arabicPeriod" startAt="3"/>
            </a:pPr>
            <a:r>
              <a:rPr lang="ar-SA" sz="2000" b="1" dirty="0" smtClean="0">
                <a:solidFill>
                  <a:srgbClr val="0070C0"/>
                </a:solidFill>
                <a:latin typeface="Times New Roman" pitchFamily="18" charset="0"/>
                <a:cs typeface="Times New Roman" pitchFamily="18" charset="0"/>
              </a:rPr>
              <a:t>النظرية المختلطة </a:t>
            </a:r>
          </a:p>
          <a:p>
            <a:pPr marL="704088" lvl="1" indent="-457200" algn="r" rtl="1"/>
            <a:r>
              <a:rPr lang="ar-SA" sz="2000" dirty="0" smtClean="0">
                <a:solidFill>
                  <a:schemeClr val="tx1"/>
                </a:solidFill>
                <a:latin typeface="Times New Roman" pitchFamily="18" charset="0"/>
                <a:cs typeface="Times New Roman" pitchFamily="18" charset="0"/>
              </a:rPr>
              <a:t>الشركة عبارة عن مزيج بين الفكرتين . النظرية التعاقدية تسود في شركات الأشخاص بينما تسود النظرية النظامية في شركات الأموال </a:t>
            </a:r>
          </a:p>
          <a:p>
            <a:pPr marL="704088" lvl="1" indent="-457200" algn="r" rtl="1"/>
            <a:r>
              <a:rPr lang="ar-SA" sz="2000" dirty="0" smtClean="0">
                <a:solidFill>
                  <a:schemeClr val="tx1"/>
                </a:solidFill>
                <a:latin typeface="Times New Roman" pitchFamily="18" charset="0"/>
                <a:cs typeface="Times New Roman" pitchFamily="18" charset="0"/>
              </a:rPr>
              <a:t>عقد الشركة ليس كغيره من العقود ،حيث ينشأ عنه ولادة شخص معنوي له كيان قانوني مستقل عن الشركاء فيكتسب الحقوق ويتحمل الالتزامات (الشخصية المعنوية للشركة)</a:t>
            </a:r>
          </a:p>
          <a:p>
            <a:pPr marL="704088" lvl="1" indent="-457200" algn="r" rtl="1"/>
            <a:r>
              <a:rPr lang="ar-SA" sz="2000" dirty="0" smtClean="0">
                <a:solidFill>
                  <a:schemeClr val="tx1"/>
                </a:solidFill>
                <a:latin typeface="Times New Roman" pitchFamily="18" charset="0"/>
                <a:cs typeface="Times New Roman" pitchFamily="18" charset="0"/>
              </a:rPr>
              <a:t>الشركة من الناحية القانونية  تعني العقد والشخص المعنوي الذي يتولد عنه </a:t>
            </a:r>
            <a:endParaRPr lang="ar-SA" sz="2000" b="1" dirty="0" smtClean="0">
              <a:solidFill>
                <a:srgbClr val="0070C0"/>
              </a:solidFill>
              <a:latin typeface="Times New Roman" pitchFamily="18" charset="0"/>
              <a:cs typeface="Times New Roman" pitchFamily="18" charset="0"/>
            </a:endParaRPr>
          </a:p>
          <a:p>
            <a:pPr marL="457200" indent="-457200" algn="r" rtl="1">
              <a:buFont typeface="+mj-lt"/>
              <a:buAutoNum type="arabicPeriod" startAt="3"/>
            </a:pPr>
            <a:endParaRPr lang="ar-SA" sz="2000" dirty="0" smtClean="0">
              <a:latin typeface="Times New Roman" pitchFamily="18" charset="0"/>
              <a:cs typeface="Times New Roman" pitchFamily="18" charset="0"/>
            </a:endParaRPr>
          </a:p>
        </p:txBody>
      </p:sp>
      <p:sp>
        <p:nvSpPr>
          <p:cNvPr id="7" name="Title 1"/>
          <p:cNvSpPr txBox="1">
            <a:spLocks/>
          </p:cNvSpPr>
          <p:nvPr/>
        </p:nvSpPr>
        <p:spPr>
          <a:xfrm>
            <a:off x="1676400" y="3200400"/>
            <a:ext cx="5562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3200" b="1" i="0" u="none" strike="noStrike" kern="1200" cap="all" spc="0" normalizeH="0" baseline="0" noProof="0" dirty="0" smtClean="0">
                <a:ln w="500">
                  <a:solidFill>
                    <a:schemeClr val="tx2">
                      <a:shade val="20000"/>
                      <a:satMod val="120000"/>
                    </a:schemeClr>
                  </a:solidFill>
                </a:ln>
                <a:solidFill>
                  <a:schemeClr val="tx2">
                    <a:lumMod val="50000"/>
                  </a:schemeClr>
                </a:solidFill>
                <a:effectLst/>
                <a:uLnTx/>
                <a:uFillTx/>
                <a:latin typeface="Times New Roman" pitchFamily="18" charset="0"/>
                <a:ea typeface="+mj-ea"/>
                <a:cs typeface="Times New Roman" pitchFamily="18" charset="0"/>
              </a:rPr>
              <a:t>انواع</a:t>
            </a:r>
            <a:r>
              <a:rPr kumimoji="0" lang="ar-SA" sz="3200" b="1" i="0" u="none" strike="noStrike" kern="1200" cap="all" spc="0" normalizeH="0" noProof="0" dirty="0" smtClean="0">
                <a:ln w="500">
                  <a:solidFill>
                    <a:schemeClr val="tx2">
                      <a:shade val="20000"/>
                      <a:satMod val="120000"/>
                    </a:schemeClr>
                  </a:solidFill>
                </a:ln>
                <a:solidFill>
                  <a:schemeClr val="tx2">
                    <a:lumMod val="50000"/>
                  </a:schemeClr>
                </a:solidFill>
                <a:effectLst/>
                <a:uLnTx/>
                <a:uFillTx/>
                <a:latin typeface="Times New Roman" pitchFamily="18" charset="0"/>
                <a:ea typeface="+mj-ea"/>
                <a:cs typeface="Times New Roman" pitchFamily="18" charset="0"/>
              </a:rPr>
              <a:t> الشركات ومعيار التفرقة بينها</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8" name="Content Placeholder 2"/>
          <p:cNvSpPr txBox="1">
            <a:spLocks/>
          </p:cNvSpPr>
          <p:nvPr/>
        </p:nvSpPr>
        <p:spPr>
          <a:xfrm>
            <a:off x="152400" y="4114800"/>
            <a:ext cx="8153400" cy="2286000"/>
          </a:xfrm>
          <a:prstGeom prst="rect">
            <a:avLst/>
          </a:prstGeom>
        </p:spPr>
        <p:txBody>
          <a:bodyPr vert="horz">
            <a:noAutofit/>
          </a:bodyPr>
          <a:lstStyle/>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Arial" pitchFamily="34" charset="0"/>
              <a:buChar char="•"/>
              <a:tabLst/>
              <a:defRPr/>
            </a:pPr>
            <a:r>
              <a:rPr lang="ar-SA" sz="2000" b="1" dirty="0" smtClean="0">
                <a:solidFill>
                  <a:srgbClr val="0070C0"/>
                </a:solidFill>
                <a:latin typeface="Times New Roman" pitchFamily="18" charset="0"/>
                <a:cs typeface="Times New Roman" pitchFamily="18" charset="0"/>
              </a:rPr>
              <a:t>تنقسم الشركات بوجه عام الى شركات مدنية وشركات تجارية</a:t>
            </a:r>
            <a:endParaRPr kumimoji="0" lang="ar-SA"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Arial" pitchFamily="34" charset="0"/>
              <a:buChar char="•"/>
              <a:tabLst/>
              <a:defRPr/>
            </a:pPr>
            <a:endParaRPr kumimoji="0" lang="ar-SA"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mj-lt"/>
              <a:buAutoNum type="arabicPeriod" startAt="3"/>
              <a:tabLst/>
              <a:defRPr/>
            </a:pPr>
            <a:endParaRPr kumimoji="0" lang="ar-SA"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mj-lt"/>
              <a:buAutoNum type="arabicPeriod" startAt="3"/>
              <a:tabLst/>
              <a:defRPr/>
            </a:pPr>
            <a:endParaRPr kumimoji="0" lang="ar-SA"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45720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3"/>
              <a:tabLst/>
              <a:defRPr/>
            </a:pPr>
            <a:endPar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457200"/>
            <a:ext cx="5562600" cy="609600"/>
          </a:xfrm>
          <a:prstGeom prst="rect">
            <a:avLst/>
          </a:prstGeom>
        </p:spPr>
        <p:txBody>
          <a:bodyPr vert="horz" lIns="45720" tIns="0" rIns="45720" bIns="0" anchor="b" anchorCtr="0">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معاييرالتمييز بين الشركات المدنية والتجارية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a:spLocks noGrp="1"/>
          </p:cNvSpPr>
          <p:nvPr>
            <p:ph idx="1"/>
          </p:nvPr>
        </p:nvSpPr>
        <p:spPr>
          <a:xfrm>
            <a:off x="0" y="1371600"/>
            <a:ext cx="8153400" cy="4876800"/>
          </a:xfrm>
        </p:spPr>
        <p:txBody>
          <a:bodyPr>
            <a:noAutofit/>
          </a:bodyPr>
          <a:lstStyle/>
          <a:p>
            <a:pPr marL="457200" indent="-457200" algn="r" rtl="1">
              <a:buFont typeface="+mj-lt"/>
              <a:buAutoNum type="arabicPeriod"/>
            </a:pPr>
            <a:r>
              <a:rPr lang="ar-SA" sz="2000" b="1" dirty="0" smtClean="0">
                <a:solidFill>
                  <a:schemeClr val="tx2"/>
                </a:solidFill>
                <a:latin typeface="Times New Roman" pitchFamily="18" charset="0"/>
                <a:cs typeface="Times New Roman" pitchFamily="18" charset="0"/>
              </a:rPr>
              <a:t>المعيار الموضوعي </a:t>
            </a:r>
          </a:p>
          <a:p>
            <a:pPr marL="704088" lvl="1" indent="-457200" algn="r" rtl="1"/>
            <a:r>
              <a:rPr lang="ar-SA" sz="2000" dirty="0" smtClean="0">
                <a:latin typeface="Times New Roman" pitchFamily="18" charset="0"/>
                <a:cs typeface="Times New Roman" pitchFamily="18" charset="0"/>
              </a:rPr>
              <a:t> </a:t>
            </a:r>
            <a:r>
              <a:rPr lang="ar-SA" sz="2000" dirty="0" smtClean="0">
                <a:solidFill>
                  <a:schemeClr val="tx1"/>
                </a:solidFill>
                <a:latin typeface="Times New Roman" pitchFamily="18" charset="0"/>
                <a:cs typeface="Times New Roman" pitchFamily="18" charset="0"/>
              </a:rPr>
              <a:t>تكون الشركة تجارية وفق لهذا المعيار اذا كان نشاط الشركة عملا تجارياً وتكون مدنية اذا كان نشاطها مدني مثل الشركات العقارية والزراعية والأعمال الاستخراجية</a:t>
            </a:r>
          </a:p>
          <a:p>
            <a:pPr marL="704088" lvl="1" indent="-457200" algn="r" rtl="1"/>
            <a:r>
              <a:rPr lang="ar-SA" sz="2000" b="1" dirty="0" smtClean="0">
                <a:solidFill>
                  <a:schemeClr val="tx1"/>
                </a:solidFill>
                <a:latin typeface="Times New Roman" pitchFamily="18" charset="0"/>
                <a:cs typeface="Times New Roman" pitchFamily="18" charset="0"/>
              </a:rPr>
              <a:t>يأخذ نظام الشركات السعودي بهذا المعيار </a:t>
            </a:r>
            <a:endParaRPr lang="en-US" sz="2000" b="1" dirty="0" smtClean="0">
              <a:solidFill>
                <a:schemeClr val="tx1"/>
              </a:solidFill>
              <a:latin typeface="Times New Roman" pitchFamily="18" charset="0"/>
              <a:cs typeface="Times New Roman" pitchFamily="18" charset="0"/>
            </a:endParaRPr>
          </a:p>
          <a:p>
            <a:pPr marL="704088" lvl="1" indent="-457200" algn="r" rtl="1"/>
            <a:r>
              <a:rPr lang="ar-SA" sz="2000" dirty="0" smtClean="0">
                <a:latin typeface="Times New Roman" pitchFamily="18" charset="0"/>
                <a:cs typeface="Times New Roman" pitchFamily="18" charset="0"/>
              </a:rPr>
              <a:t>اذا كان للشركة اغراض متعددة بعضها تجاري وبعضها مدني ، يحدد صفة الشركة الغرض الرئيسي .فإذا كان الغرض الرئيسي هو احتراف القيام بالأعمال التجارية اعتبرت شركة تجارية ويعتبر ماتقوم به من أعمال مدنية أعمال تجارية بالتبعية . مثل شركة سكر تقوم بشراء قصب السكر من المزراعين وتحويله الى سكر (عمل تجاري) وبالاضافة لذلك تقوم بزراعة السكر (عمل مدني) فيعتبر قيامها بالزراعة عمل (تجاري بالتبعية)</a:t>
            </a:r>
          </a:p>
          <a:p>
            <a:pPr marL="704088" lvl="1" indent="-457200" algn="r" rtl="1"/>
            <a:r>
              <a:rPr lang="ar-SA" sz="2000" dirty="0" smtClean="0">
                <a:latin typeface="Times New Roman" pitchFamily="18" charset="0"/>
                <a:cs typeface="Times New Roman" pitchFamily="18" charset="0"/>
              </a:rPr>
              <a:t>والعكس صحيح اذا كان غرض الشركة الرئيسي مدنياً فتعتبر مدنية وماتقوم به من اعمال تجارية اعمال مدنية بالتبعية . مثل قيام شركة بتقسيم الأراضي وبيعها (عمل مدني) وبالإضافة لذلك تقوم بإنشاء المجاري وتوريد المياه والكهرباء (عمل تجاري) فيعتبر عمل (مدني بالتبعية)</a:t>
            </a:r>
          </a:p>
          <a:p>
            <a:pPr marL="704088" lvl="1" indent="-457200" algn="r" rtl="1"/>
            <a:endParaRPr lang="ar-SA" sz="2000" dirty="0" smtClean="0">
              <a:latin typeface="Times New Roman" pitchFamily="18" charset="0"/>
              <a:cs typeface="Times New Roman" pitchFamily="18" charset="0"/>
            </a:endParaRPr>
          </a:p>
          <a:p>
            <a:pPr marL="704088" lvl="1" indent="-457200" algn="r" rtl="1"/>
            <a:endParaRPr lang="ar-SA" sz="20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457200"/>
            <a:ext cx="5562600" cy="6096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معاييرالتمييز بين الشركات المدنية والتجارية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Content Placeholder 2"/>
          <p:cNvSpPr>
            <a:spLocks noGrp="1"/>
          </p:cNvSpPr>
          <p:nvPr>
            <p:ph idx="1"/>
          </p:nvPr>
        </p:nvSpPr>
        <p:spPr>
          <a:xfrm>
            <a:off x="0" y="1371600"/>
            <a:ext cx="8153400" cy="3124200"/>
          </a:xfrm>
        </p:spPr>
        <p:txBody>
          <a:bodyPr>
            <a:noAutofit/>
          </a:bodyPr>
          <a:lstStyle/>
          <a:p>
            <a:pPr marL="457200" indent="-457200" algn="r" rtl="1">
              <a:buFont typeface="+mj-lt"/>
              <a:buAutoNum type="arabicPeriod" startAt="2"/>
            </a:pPr>
            <a:r>
              <a:rPr lang="ar-SA" sz="2000" b="1" dirty="0" smtClean="0">
                <a:solidFill>
                  <a:schemeClr val="tx2"/>
                </a:solidFill>
                <a:latin typeface="Times New Roman" pitchFamily="18" charset="0"/>
                <a:cs typeface="Times New Roman" pitchFamily="18" charset="0"/>
              </a:rPr>
              <a:t>المعيار الشكلي </a:t>
            </a:r>
          </a:p>
          <a:p>
            <a:pPr marL="704088" lvl="1" indent="-457200" algn="r" rtl="1"/>
            <a:r>
              <a:rPr lang="ar-SA" sz="2000" dirty="0" smtClean="0">
                <a:solidFill>
                  <a:schemeClr val="tx1"/>
                </a:solidFill>
                <a:latin typeface="Times New Roman" pitchFamily="18" charset="0"/>
                <a:cs typeface="Times New Roman" pitchFamily="18" charset="0"/>
              </a:rPr>
              <a:t>قد يحدث أن تتخذ شركة مدنية أحد أشكال الشركات التجارية (شركة تضامن او توصية بسيطة مثلا) وهذا جائز لأن نظام الشركات لايمنع ذلك .</a:t>
            </a:r>
            <a:endParaRPr lang="en-US" sz="2000" dirty="0" smtClean="0">
              <a:solidFill>
                <a:schemeClr val="tx1"/>
              </a:solidFill>
              <a:latin typeface="Times New Roman" pitchFamily="18" charset="0"/>
              <a:cs typeface="Times New Roman" pitchFamily="18" charset="0"/>
            </a:endParaRPr>
          </a:p>
          <a:p>
            <a:pPr marL="704088" lvl="1" indent="-457200" algn="r" rtl="1"/>
            <a:r>
              <a:rPr lang="ar-SA" sz="2000" dirty="0" smtClean="0">
                <a:solidFill>
                  <a:schemeClr val="tx1"/>
                </a:solidFill>
                <a:latin typeface="Times New Roman" pitchFamily="18" charset="0"/>
                <a:cs typeface="Times New Roman" pitchFamily="18" charset="0"/>
              </a:rPr>
              <a:t>اتخاذ الشركة المدنية لشكل تجاري له أثرهام وهو خضوعها للنظام الذي يحدد الشكل التجاري المختار . مثلا لو اختارت شركة مدنية شكل شركة مساهمة لابد ان يلتزم الشركاء باتباع قواعد الـشركات المساهمة .</a:t>
            </a:r>
            <a:endParaRPr lang="en-US" sz="2000" dirty="0" smtClean="0">
              <a:solidFill>
                <a:schemeClr val="tx1"/>
              </a:solidFill>
              <a:latin typeface="Times New Roman" pitchFamily="18" charset="0"/>
              <a:cs typeface="Times New Roman" pitchFamily="18" charset="0"/>
            </a:endParaRPr>
          </a:p>
          <a:p>
            <a:pPr marL="704088" lvl="1" indent="-457200" algn="r" rtl="1"/>
            <a:r>
              <a:rPr lang="ar-SA" sz="2000" dirty="0" smtClean="0">
                <a:solidFill>
                  <a:schemeClr val="tx1"/>
                </a:solidFill>
                <a:latin typeface="Times New Roman" pitchFamily="18" charset="0"/>
                <a:cs typeface="Times New Roman" pitchFamily="18" charset="0"/>
              </a:rPr>
              <a:t>تكون الشركة تجارية وفقاً لهذا المعيار اذا اتخذت احد أشكال الشركات التجارية المنصوص عليها في القانون حتى لو كان نشاطها مدني </a:t>
            </a:r>
          </a:p>
          <a:p>
            <a:pPr marL="704088" lvl="1" indent="-457200" algn="r" rtl="1"/>
            <a:r>
              <a:rPr lang="ar-SA" sz="2000" dirty="0" smtClean="0">
                <a:solidFill>
                  <a:schemeClr val="tx1"/>
                </a:solidFill>
                <a:latin typeface="Times New Roman" pitchFamily="18" charset="0"/>
                <a:cs typeface="Times New Roman" pitchFamily="18" charset="0"/>
              </a:rPr>
              <a:t>مطبق في القانون الانجلو امريكي والقانون الجرماني الأصل مثل هولندا </a:t>
            </a:r>
          </a:p>
          <a:p>
            <a:pPr marL="704088" lvl="1" indent="-457200" algn="r" rtl="1"/>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7467600" cy="1371600"/>
          </a:xfrm>
        </p:spPr>
        <p:txBody>
          <a:bodyPr>
            <a:normAutofit/>
          </a:bodyPr>
          <a:lstStyle/>
          <a:p>
            <a:pPr algn="ctr" rtl="1"/>
            <a:r>
              <a:rPr lang="ar-SA" sz="4400" dirty="0" smtClean="0">
                <a:latin typeface="Times New Roman" pitchFamily="18" charset="0"/>
                <a:cs typeface="Times New Roman" pitchFamily="18" charset="0"/>
              </a:rPr>
              <a:t> الأنواع المختلفة للشركات</a:t>
            </a:r>
            <a:endParaRPr lang="en-US" sz="4400" dirty="0">
              <a:latin typeface="Times New Roman" pitchFamily="18" charset="0"/>
              <a:cs typeface="Times New Roman" pitchFamily="18" charset="0"/>
            </a:endParaRPr>
          </a:p>
        </p:txBody>
      </p:sp>
      <p:graphicFrame>
        <p:nvGraphicFramePr>
          <p:cNvPr id="9" name="Diagram 8"/>
          <p:cNvGraphicFramePr/>
          <p:nvPr/>
        </p:nvGraphicFramePr>
        <p:xfrm>
          <a:off x="381000" y="1981200"/>
          <a:ext cx="76200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19400" y="381000"/>
            <a:ext cx="55626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3200" b="1" i="0" u="none" strike="noStrike" kern="1200" cap="all" spc="0" normalizeH="0" baseline="0" noProof="0" dirty="0" smtClean="0">
                <a:ln w="500">
                  <a:solidFill>
                    <a:schemeClr val="tx2">
                      <a:shade val="20000"/>
                      <a:satMod val="120000"/>
                    </a:schemeClr>
                  </a:solidFill>
                </a:ln>
                <a:solidFill>
                  <a:schemeClr val="tx2">
                    <a:lumMod val="50000"/>
                  </a:schemeClr>
                </a:solidFill>
                <a:effectLst/>
                <a:uLnTx/>
                <a:uFillTx/>
                <a:latin typeface="Times New Roman" pitchFamily="18" charset="0"/>
                <a:ea typeface="+mj-ea"/>
                <a:cs typeface="Times New Roman" pitchFamily="18" charset="0"/>
              </a:rPr>
              <a:t>الشركات</a:t>
            </a:r>
            <a:r>
              <a:rPr kumimoji="0" lang="ar-SA" sz="3200" b="1" i="0" u="none" strike="noStrike" kern="1200" cap="all" spc="0" normalizeH="0" noProof="0" dirty="0" smtClean="0">
                <a:ln w="500">
                  <a:solidFill>
                    <a:schemeClr val="tx2">
                      <a:shade val="20000"/>
                      <a:satMod val="120000"/>
                    </a:schemeClr>
                  </a:solidFill>
                </a:ln>
                <a:solidFill>
                  <a:schemeClr val="tx2">
                    <a:lumMod val="50000"/>
                  </a:schemeClr>
                </a:solidFill>
                <a:effectLst/>
                <a:uLnTx/>
                <a:uFillTx/>
                <a:latin typeface="Times New Roman" pitchFamily="18" charset="0"/>
                <a:ea typeface="+mj-ea"/>
                <a:cs typeface="Times New Roman" pitchFamily="18" charset="0"/>
              </a:rPr>
              <a:t> القابضة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8" name="Content Placeholder 2"/>
          <p:cNvSpPr txBox="1">
            <a:spLocks/>
          </p:cNvSpPr>
          <p:nvPr/>
        </p:nvSpPr>
        <p:spPr>
          <a:xfrm>
            <a:off x="0" y="1143000"/>
            <a:ext cx="8153400" cy="4419600"/>
          </a:xfrm>
          <a:prstGeom prst="rect">
            <a:avLst/>
          </a:prstGeom>
        </p:spPr>
        <p:txBody>
          <a:bodyPr vert="horz">
            <a:noAutofit/>
          </a:bodyPr>
          <a:lstStyle/>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Arial" pitchFamily="34" charset="0"/>
              <a:buChar char="•"/>
              <a:tabLst/>
              <a:defRPr/>
            </a:pPr>
            <a:r>
              <a:rPr lang="ar-SA" sz="2000" dirty="0" smtClean="0">
                <a:solidFill>
                  <a:schemeClr val="tx1">
                    <a:tint val="85000"/>
                  </a:schemeClr>
                </a:solidFill>
                <a:latin typeface="Times New Roman" pitchFamily="18" charset="0"/>
                <a:cs typeface="Times New Roman" pitchFamily="18" charset="0"/>
              </a:rPr>
              <a:t>تكون في العادة شركة مساهمة تقوم بالسيطرة المالية والإدارية على شركات أخرى تدعى الشركات التابعة بأ</a:t>
            </a:r>
            <a:r>
              <a:rPr kumimoji="0" lang="ar-SA" sz="2000" b="0" i="0" u="none" strike="noStrike" kern="1200" cap="none" spc="0" normalizeH="0" baseline="0" noProof="0" dirty="0" smtClean="0">
                <a:ln>
                  <a:noFill/>
                </a:ln>
                <a:solidFill>
                  <a:schemeClr val="tx1">
                    <a:tint val="85000"/>
                  </a:schemeClr>
                </a:solidFill>
                <a:effectLst/>
                <a:uLnTx/>
                <a:uFillTx/>
                <a:latin typeface="Times New Roman" pitchFamily="18" charset="0"/>
                <a:ea typeface="+mn-ea"/>
                <a:cs typeface="Times New Roman" pitchFamily="18" charset="0"/>
              </a:rPr>
              <a:t>ن</a:t>
            </a:r>
            <a:r>
              <a:rPr kumimoji="0" lang="ar-SA" sz="2000" b="0" i="0" u="none" strike="noStrike" kern="1200" cap="none" spc="0" normalizeH="0" noProof="0" dirty="0" smtClean="0">
                <a:ln>
                  <a:noFill/>
                </a:ln>
                <a:solidFill>
                  <a:schemeClr val="tx1">
                    <a:tint val="85000"/>
                  </a:schemeClr>
                </a:solidFill>
                <a:effectLst/>
                <a:uLnTx/>
                <a:uFillTx/>
                <a:latin typeface="Times New Roman" pitchFamily="18" charset="0"/>
                <a:ea typeface="+mn-ea"/>
                <a:cs typeface="Times New Roman" pitchFamily="18" charset="0"/>
              </a:rPr>
              <a:t> تمتلك اكثر من نصف رأس مالها  بحيث </a:t>
            </a:r>
            <a:r>
              <a:rPr lang="ar-SA" sz="2000" baseline="0" dirty="0" smtClean="0">
                <a:solidFill>
                  <a:schemeClr val="tx1">
                    <a:tint val="85000"/>
                  </a:schemeClr>
                </a:solidFill>
                <a:latin typeface="Times New Roman" pitchFamily="18" charset="0"/>
                <a:cs typeface="Times New Roman" pitchFamily="18" charset="0"/>
              </a:rPr>
              <a:t>يكون</a:t>
            </a:r>
            <a:r>
              <a:rPr lang="ar-SA" sz="2000" dirty="0" smtClean="0">
                <a:solidFill>
                  <a:schemeClr val="tx1">
                    <a:tint val="85000"/>
                  </a:schemeClr>
                </a:solidFill>
                <a:latin typeface="Times New Roman" pitchFamily="18" charset="0"/>
                <a:cs typeface="Times New Roman" pitchFamily="18" charset="0"/>
              </a:rPr>
              <a:t> لها السيطرة على تأليف مجلس إدارتها </a:t>
            </a:r>
          </a:p>
          <a:p>
            <a:pPr marL="704088" lvl="1" indent="-457200" algn="r" rtl="1">
              <a:spcBef>
                <a:spcPts val="500"/>
              </a:spcBef>
              <a:buClr>
                <a:schemeClr val="accent4"/>
              </a:buClr>
              <a:buSzPct val="80000"/>
              <a:buFont typeface="Arial" pitchFamily="34" charset="0"/>
              <a:buChar char="•"/>
              <a:defRPr/>
            </a:pPr>
            <a:r>
              <a:rPr lang="ar-SA" sz="2000" dirty="0" smtClean="0">
                <a:solidFill>
                  <a:schemeClr val="tx1">
                    <a:tint val="85000"/>
                  </a:schemeClr>
                </a:solidFill>
                <a:latin typeface="Times New Roman" pitchFamily="18" charset="0"/>
                <a:cs typeface="Times New Roman" pitchFamily="18" charset="0"/>
              </a:rPr>
              <a:t>وإذا نظرنا إلى نظام الشركات السعودي، نجد أنه لم يشر إلى الشركة القابضة، وتبعا لذلك لم يرد فيه أي تنظيم لهذه الشركة وفي الواقع العملي تسمح وزارة التجارة والصناعة بإنشاء شركات قابضة، ولكنها تشترط بأن ينص في عقود تأسيسها بأن من أغراضها المشاركة بنسبة تمكنها من السيطرة على الشركات التي تشارك فيها ولم تكن الوزارة تشترط شكلا معينا من أشكال الشركات ينبغي أن تكتسبه الشركة القابضة، إلا أنها أصبحت الآن تشترط ألا تكون في شكل شركة أشخاص ،ويلاحظ أن معظم الشركات القابضة في السعودية يتخذ شكل الشركة ذات المسؤولية المحدودة</a:t>
            </a:r>
            <a:endParaRPr lang="en-US" sz="2000" dirty="0" smtClean="0">
              <a:solidFill>
                <a:schemeClr val="tx1">
                  <a:tint val="85000"/>
                </a:schemeClr>
              </a:solidFill>
              <a:latin typeface="Times New Roman" pitchFamily="18" charset="0"/>
              <a:cs typeface="Times New Roman" pitchFamily="18" charset="0"/>
            </a:endParaRPr>
          </a:p>
          <a:p>
            <a:pPr marL="704088" lvl="1" indent="-457200" algn="r" rtl="1">
              <a:spcBef>
                <a:spcPts val="500"/>
              </a:spcBef>
              <a:buClr>
                <a:schemeClr val="accent4"/>
              </a:buClr>
              <a:buSzPct val="80000"/>
              <a:buFont typeface="Arial" pitchFamily="34" charset="0"/>
              <a:buChar char="•"/>
              <a:defRPr/>
            </a:pPr>
            <a:r>
              <a:rPr lang="ar-SA" sz="2000" dirty="0" smtClean="0">
                <a:solidFill>
                  <a:schemeClr val="tx1">
                    <a:tint val="85000"/>
                  </a:schemeClr>
                </a:solidFill>
                <a:latin typeface="Times New Roman" pitchFamily="18" charset="0"/>
                <a:cs typeface="Times New Roman" pitchFamily="18" charset="0"/>
              </a:rPr>
              <a:t>الغرض الرئيسي لهذه الشركة هو المشاركة في رأسمال شركة أو عدة شركات أخرى بغرض السيطرة عليها حتى لو لم تكن في نفس المجال</a:t>
            </a:r>
          </a:p>
          <a:p>
            <a:pPr marL="704088" lvl="1" indent="-457200" algn="r" rtl="1">
              <a:spcBef>
                <a:spcPts val="500"/>
              </a:spcBef>
              <a:buClr>
                <a:schemeClr val="accent4"/>
              </a:buClr>
              <a:buSzPct val="80000"/>
              <a:buFont typeface="Arial" pitchFamily="34" charset="0"/>
              <a:buChar char="•"/>
              <a:defRPr/>
            </a:pPr>
            <a:r>
              <a:rPr lang="ar-SA" sz="2000" dirty="0" smtClean="0">
                <a:solidFill>
                  <a:schemeClr val="tx1">
                    <a:tint val="85000"/>
                  </a:schemeClr>
                </a:solidFill>
                <a:latin typeface="Times New Roman" pitchFamily="18" charset="0"/>
                <a:cs typeface="Times New Roman" pitchFamily="18" charset="0"/>
              </a:rPr>
              <a:t>وتتحقق سيطرة الشركة القابضة على الشركات التابعة من خلال السيطرة على سلطة اتخاد القرار في الشركات التابعة عن طريق التمتع بأغلبية التصويت في الجمعيات العمومية للمساهمين أو الشركاء ومجالس إدارات تلك الشركات وتتمكن الشركة القابضة من إحراز هذه السيطرة عن طريق تملكها أغلبية الأسهم في رأسمال الشركات التابعة وتنص بعض القوانين على وجوب أن تتملك الشركة القابضة بنسبة 51 %على الأقل في رأسمال الشركة التابعة</a:t>
            </a:r>
          </a:p>
          <a:p>
            <a:pPr marL="704088" marR="0" lvl="1" indent="-457200" algn="r" defTabSz="914400" rtl="1" eaLnBrk="1" fontAlgn="auto" latinLnBrk="0" hangingPunct="1">
              <a:lnSpc>
                <a:spcPct val="100000"/>
              </a:lnSpc>
              <a:spcBef>
                <a:spcPts val="500"/>
              </a:spcBef>
              <a:spcAft>
                <a:spcPts val="0"/>
              </a:spcAft>
              <a:buClr>
                <a:schemeClr val="accent4"/>
              </a:buClr>
              <a:buSzPct val="80000"/>
              <a:buFont typeface="Arial" pitchFamily="34" charset="0"/>
              <a:buChar char="•"/>
              <a:tabLst/>
              <a:defRPr/>
            </a:pPr>
            <a:endParaRPr kumimoji="0" lang="ar-SA" sz="2000" b="0" i="0" u="none" strike="noStrike" kern="1200" cap="none" spc="0" normalizeH="0" baseline="0" noProof="0" dirty="0" smtClean="0">
              <a:ln>
                <a:noFill/>
              </a:ln>
              <a:solidFill>
                <a:schemeClr val="tx1">
                  <a:tint val="85000"/>
                </a:schemeClr>
              </a:solidFill>
              <a:effectLst/>
              <a:uLnTx/>
              <a:uFillTx/>
              <a:latin typeface="Times New Roman" pitchFamily="18" charset="0"/>
              <a:ea typeface="+mn-ea"/>
              <a:cs typeface="Times New Roman" pitchFamily="18" charset="0"/>
            </a:endParaRPr>
          </a:p>
        </p:txBody>
      </p:sp>
      <p:sp>
        <p:nvSpPr>
          <p:cNvPr id="9" name="TextBox 8"/>
          <p:cNvSpPr txBox="1"/>
          <p:nvPr/>
        </p:nvSpPr>
        <p:spPr>
          <a:xfrm>
            <a:off x="1143000" y="457200"/>
            <a:ext cx="3048000" cy="400110"/>
          </a:xfrm>
          <a:prstGeom prst="rect">
            <a:avLst/>
          </a:prstGeom>
          <a:noFill/>
        </p:spPr>
        <p:txBody>
          <a:bodyPr wrap="square" rtlCol="0">
            <a:spAutoFit/>
          </a:bodyPr>
          <a:lstStyle/>
          <a:p>
            <a:r>
              <a:rPr lang="en-US" sz="2000" b="1" dirty="0" smtClean="0">
                <a:solidFill>
                  <a:schemeClr val="tx2">
                    <a:lumMod val="60000"/>
                    <a:lumOff val="40000"/>
                  </a:schemeClr>
                </a:solidFill>
              </a:rPr>
              <a:t>Holding Company</a:t>
            </a:r>
            <a:r>
              <a:rPr lang="ar-SA" sz="2000" b="1" dirty="0" smtClean="0">
                <a:solidFill>
                  <a:schemeClr val="tx2">
                    <a:lumMod val="60000"/>
                    <a:lumOff val="40000"/>
                  </a:schemeClr>
                </a:solidFill>
              </a:rPr>
              <a:t> </a:t>
            </a:r>
            <a:r>
              <a:rPr lang="en-US" sz="2000" b="1" dirty="0" smtClean="0">
                <a:solidFill>
                  <a:schemeClr val="tx2">
                    <a:lumMod val="60000"/>
                    <a:lumOff val="40000"/>
                  </a:schemeClr>
                </a:solidFill>
              </a:rPr>
              <a:t> </a:t>
            </a:r>
            <a:r>
              <a:rPr lang="ar-SA" sz="2000" b="1" dirty="0" smtClean="0">
                <a:solidFill>
                  <a:schemeClr val="tx2">
                    <a:lumMod val="60000"/>
                    <a:lumOff val="40000"/>
                  </a:schemeClr>
                </a:solidFill>
              </a:rPr>
              <a:t> </a:t>
            </a:r>
            <a:endParaRPr lang="en-US" sz="20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6200" y="3581400"/>
            <a:ext cx="8001000" cy="18288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solidFill>
                <a:schemeClr val="accent1">
                  <a:lumMod val="75000"/>
                </a:schemeClr>
              </a:solidFill>
              <a:latin typeface="Times New Roman" pitchFamily="18" charset="0"/>
              <a:cs typeface="Times New Roman" pitchFamily="18" charset="0"/>
            </a:endParaRPr>
          </a:p>
        </p:txBody>
      </p:sp>
      <p:sp>
        <p:nvSpPr>
          <p:cNvPr id="14" name="Content Placeholder 2"/>
          <p:cNvSpPr txBox="1">
            <a:spLocks/>
          </p:cNvSpPr>
          <p:nvPr/>
        </p:nvSpPr>
        <p:spPr>
          <a:xfrm>
            <a:off x="152400" y="381000"/>
            <a:ext cx="8001000" cy="5181600"/>
          </a:xfrm>
          <a:prstGeom prst="rect">
            <a:avLst/>
          </a:prstGeom>
        </p:spPr>
        <p:txBody>
          <a:bodyPr vert="horz">
            <a:noAutofit/>
          </a:bodyPr>
          <a:lstStyle/>
          <a:p>
            <a:pPr indent="-91440" algn="r" rtl="1">
              <a:spcBef>
                <a:spcPts val="600"/>
              </a:spcBef>
              <a:buClr>
                <a:schemeClr val="tx2"/>
              </a:buClr>
              <a:buSzPct val="73000"/>
              <a:buFont typeface="Wingdings" pitchFamily="2" charset="2"/>
              <a:buChar char="q"/>
              <a:defRPr/>
            </a:pPr>
            <a:r>
              <a:rPr lang="ar-SA" sz="2000" b="1" u="sng" dirty="0" smtClean="0">
                <a:latin typeface="Times New Roman" pitchFamily="18" charset="0"/>
                <a:cs typeface="Times New Roman" pitchFamily="18" charset="0"/>
              </a:rPr>
              <a:t>لا تعتبر الشركة القابضة شكلا قانونيا جديدا </a:t>
            </a:r>
            <a:r>
              <a:rPr lang="ar-SA" sz="2000" dirty="0" smtClean="0">
                <a:latin typeface="Times New Roman" pitchFamily="18" charset="0"/>
                <a:cs typeface="Times New Roman" pitchFamily="18" charset="0"/>
              </a:rPr>
              <a:t>ولكن توجب بعض القوانين بأن تتخذ الشركة القابضة شكل شركة معين (شكل شركة المساهمة مثلا ً)</a:t>
            </a:r>
          </a:p>
          <a:p>
            <a:pPr indent="-9144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توجب بعض القوانين أن يقتصر غرض الشركة القابضة على غرض وحيد هو المساهمة في رأسمال شركات أخرى بغرض السيطرة عليها ولا تجيز لها أن تمارس أي نشاط اقتصادي آخر</a:t>
            </a:r>
            <a:r>
              <a:rPr lang="ar-SA" sz="2000" dirty="0" smtClean="0">
                <a:solidFill>
                  <a:schemeClr val="tx2">
                    <a:lumMod val="60000"/>
                    <a:lumOff val="40000"/>
                  </a:schemeClr>
                </a:solidFill>
                <a:latin typeface="Times New Roman" pitchFamily="18" charset="0"/>
                <a:cs typeface="Times New Roman" pitchFamily="18" charset="0"/>
              </a:rPr>
              <a:t>(مثل شركة المملكة القابضة) </a:t>
            </a:r>
            <a:r>
              <a:rPr lang="ar-SA" sz="2000" dirty="0" smtClean="0">
                <a:latin typeface="Times New Roman" pitchFamily="18" charset="0"/>
                <a:cs typeface="Times New Roman" pitchFamily="18" charset="0"/>
              </a:rPr>
              <a:t>ويسمح البعض الآخر من القوانين للشركة القابضة أن تمارس أعمالا أخرى إلى جانب الغرض الأساسي </a:t>
            </a:r>
            <a:r>
              <a:rPr lang="ar-SA" sz="2000" dirty="0" smtClean="0">
                <a:solidFill>
                  <a:schemeClr val="tx2">
                    <a:lumMod val="60000"/>
                    <a:lumOff val="40000"/>
                  </a:schemeClr>
                </a:solidFill>
                <a:latin typeface="Times New Roman" pitchFamily="18" charset="0"/>
                <a:cs typeface="Times New Roman" pitchFamily="18" charset="0"/>
              </a:rPr>
              <a:t>(مثل شركة انعام القابضة)</a:t>
            </a:r>
          </a:p>
          <a:p>
            <a:pPr indent="-91440" algn="r" rtl="1">
              <a:spcBef>
                <a:spcPts val="600"/>
              </a:spcBef>
              <a:buClr>
                <a:schemeClr val="tx2"/>
              </a:buClr>
              <a:buSzPct val="73000"/>
              <a:defRPr/>
            </a:pPr>
            <a:r>
              <a:rPr lang="ar-SA" sz="2000" dirty="0" smtClean="0">
                <a:latin typeface="Times New Roman" pitchFamily="18" charset="0"/>
                <a:cs typeface="Times New Roman" pitchFamily="18" charset="0"/>
              </a:rPr>
              <a:t>مثال : شركة صناعية تقوم بصناعة السيارات تدخل كشركة قابضة في شركات انتاج الاطارات والدهانات والزجاج من اجل توجيه هذه الشركات التابعــة من اجل خدمة عملها الرئيسي وهو صناعة السيارات وبالتالي تستفيد من امرين تشغيل اموالها الفائضة من صناعة السيارة وكذلك تحصل على اقل الاسعار من الشركات التابعـــة باعتبارها هي رئيس مجلس الادارة نفسها للشركة التابعة .  </a:t>
            </a:r>
          </a:p>
          <a:p>
            <a:pPr indent="-9144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شروط الشركة القابضة : </a:t>
            </a:r>
            <a:br>
              <a:rPr lang="ar-SA" sz="2000" dirty="0" smtClean="0">
                <a:latin typeface="Times New Roman" pitchFamily="18" charset="0"/>
                <a:cs typeface="Times New Roman" pitchFamily="18" charset="0"/>
              </a:rPr>
            </a:br>
            <a:r>
              <a:rPr lang="ar-SA" sz="2000" dirty="0" smtClean="0">
                <a:latin typeface="Times New Roman" pitchFamily="18" charset="0"/>
                <a:cs typeface="Times New Roman" pitchFamily="18" charset="0"/>
              </a:rPr>
              <a:t>1ـ ان تكون شركة تجارية 2 ـ ان يوجد شركات تابعة 3ـ سيطرة الشركة القابضة على الشركات التابعة 4ـ استقلال الشركة التابعة . </a:t>
            </a:r>
            <a:br>
              <a:rPr lang="ar-SA" sz="2000" dirty="0" smtClean="0">
                <a:latin typeface="Times New Roman" pitchFamily="18" charset="0"/>
                <a:cs typeface="Times New Roman" pitchFamily="18" charset="0"/>
              </a:rPr>
            </a:br>
            <a:r>
              <a:rPr lang="ar-SA" sz="2000" dirty="0" smtClean="0">
                <a:latin typeface="Times New Roman" pitchFamily="18" charset="0"/>
                <a:cs typeface="Times New Roman" pitchFamily="18" charset="0"/>
              </a:rPr>
              <a:t/>
            </a:r>
            <a:br>
              <a:rPr lang="ar-SA" sz="2000" dirty="0" smtClean="0">
                <a:latin typeface="Times New Roman" pitchFamily="18" charset="0"/>
                <a:cs typeface="Times New Roman" pitchFamily="18" charset="0"/>
              </a:rPr>
            </a:br>
            <a:r>
              <a:rPr lang="ar-SA" sz="2000" dirty="0" smtClean="0">
                <a:latin typeface="Times New Roman" pitchFamily="18" charset="0"/>
                <a:cs typeface="Times New Roman" pitchFamily="18" charset="0"/>
              </a:rPr>
              <a:t/>
            </a:r>
            <a:br>
              <a:rPr lang="ar-SA" sz="2000" dirty="0" smtClean="0">
                <a:latin typeface="Times New Roman" pitchFamily="18" charset="0"/>
                <a:cs typeface="Times New Roman" pitchFamily="18" charset="0"/>
              </a:rPr>
            </a:b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6200" y="3581400"/>
            <a:ext cx="8001000" cy="18288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solidFill>
                <a:schemeClr val="accent1">
                  <a:lumMod val="75000"/>
                </a:schemeClr>
              </a:solidFill>
              <a:latin typeface="Times New Roman" pitchFamily="18" charset="0"/>
              <a:cs typeface="Times New Roman" pitchFamily="18" charset="0"/>
            </a:endParaRPr>
          </a:p>
        </p:txBody>
      </p:sp>
      <p:sp>
        <p:nvSpPr>
          <p:cNvPr id="10" name="Title 1"/>
          <p:cNvSpPr txBox="1">
            <a:spLocks/>
          </p:cNvSpPr>
          <p:nvPr/>
        </p:nvSpPr>
        <p:spPr>
          <a:xfrm>
            <a:off x="5257800" y="228600"/>
            <a:ext cx="2819400" cy="381000"/>
          </a:xfrm>
          <a:prstGeom prst="rect">
            <a:avLst/>
          </a:prstGeom>
        </p:spPr>
        <p:txBody>
          <a:bodyPr vert="horz" lIns="45720" tIns="0" rIns="45720" bIns="0" anchor="b" anchorCtr="0">
            <a:normAutofit fontScale="92500" lnSpcReduction="20000"/>
          </a:bodyPr>
          <a:lstStyle/>
          <a:p>
            <a:pPr algn="ctr">
              <a:spcBef>
                <a:spcPct val="0"/>
              </a:spcBef>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تابع الشركة القابضة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4" name="Content Placeholder 2"/>
          <p:cNvSpPr txBox="1">
            <a:spLocks/>
          </p:cNvSpPr>
          <p:nvPr/>
        </p:nvSpPr>
        <p:spPr>
          <a:xfrm>
            <a:off x="228600" y="685800"/>
            <a:ext cx="8001000" cy="2971800"/>
          </a:xfrm>
          <a:prstGeom prst="rect">
            <a:avLst/>
          </a:prstGeom>
        </p:spPr>
        <p:txBody>
          <a:bodyPr vert="horz">
            <a:noAutofit/>
          </a:bodyPr>
          <a:lstStyle/>
          <a:p>
            <a:pPr indent="-91440" algn="r" rtl="1">
              <a:spcBef>
                <a:spcPts val="600"/>
              </a:spcBef>
              <a:buClr>
                <a:schemeClr val="tx2"/>
              </a:buClr>
              <a:buSzPct val="73000"/>
              <a:buFont typeface="Wingdings" pitchFamily="2" charset="2"/>
              <a:buChar char="q"/>
              <a:defRPr/>
            </a:pPr>
            <a:r>
              <a:rPr lang="ar-SA" sz="2000" b="1" dirty="0" smtClean="0">
                <a:latin typeface="Times New Roman" pitchFamily="18" charset="0"/>
                <a:cs typeface="Times New Roman" pitchFamily="18" charset="0"/>
              </a:rPr>
              <a:t>فوائد الشركات القابضة :</a:t>
            </a:r>
          </a:p>
          <a:p>
            <a:pPr indent="-91440" algn="r" rtl="1">
              <a:spcBef>
                <a:spcPts val="600"/>
              </a:spcBef>
              <a:buClr>
                <a:schemeClr val="tx2"/>
              </a:buClr>
              <a:buSzPct val="73000"/>
              <a:defRPr/>
            </a:pPr>
            <a:r>
              <a:rPr lang="ar-SA" sz="2000" dirty="0" smtClean="0">
                <a:latin typeface="Times New Roman" pitchFamily="18" charset="0"/>
                <a:cs typeface="Times New Roman" pitchFamily="18" charset="0"/>
              </a:rPr>
              <a:t>الاعفاء من الضرائب على رأسمالهـــــا -توفيــرالسيولــــة - تشجيع الاستثمارات الوطنية واكتساب الخبرة وتبادلها على صعيد التخصص في ادارة الاعمال وتطويرها ووسائلها الوظيفية والتقنية</a:t>
            </a:r>
          </a:p>
          <a:p>
            <a:pPr indent="-91440" algn="r" rtl="1">
              <a:spcBef>
                <a:spcPts val="600"/>
              </a:spcBef>
              <a:buClr>
                <a:schemeClr val="tx2"/>
              </a:buClr>
              <a:buSzPct val="73000"/>
              <a:buFont typeface="Wingdings" pitchFamily="2" charset="2"/>
              <a:buChar char="q"/>
              <a:defRPr/>
            </a:pPr>
            <a:r>
              <a:rPr lang="ar-SA" sz="2000" dirty="0" smtClean="0">
                <a:latin typeface="Times New Roman" pitchFamily="18" charset="0"/>
                <a:cs typeface="Times New Roman" pitchFamily="18" charset="0"/>
              </a:rPr>
              <a:t>من الأمثلة عليها </a:t>
            </a:r>
            <a:r>
              <a:rPr lang="ar-SA" sz="2000" b="1" u="sng" dirty="0" smtClean="0">
                <a:latin typeface="Times New Roman" pitchFamily="18" charset="0"/>
                <a:cs typeface="Times New Roman" pitchFamily="18" charset="0"/>
              </a:rPr>
              <a:t>شركة المملكة القابضة :</a:t>
            </a:r>
          </a:p>
          <a:p>
            <a:pPr indent="-91440" algn="r" rtl="1">
              <a:spcBef>
                <a:spcPts val="600"/>
              </a:spcBef>
              <a:buClr>
                <a:schemeClr val="tx2"/>
              </a:buClr>
              <a:buSzPct val="73000"/>
              <a:defRPr/>
            </a:pPr>
            <a:endParaRPr lang="ar-SA" sz="2000" b="1" u="sng" dirty="0" smtClean="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1219200" y="2514600"/>
          <a:ext cx="6019800" cy="3581398"/>
        </p:xfrm>
        <a:graphic>
          <a:graphicData uri="http://schemas.openxmlformats.org/drawingml/2006/table">
            <a:tbl>
              <a:tblPr firstRow="1" bandRow="1">
                <a:tableStyleId>{5C22544A-7EE6-4342-B048-85BDC9FD1C3A}</a:tableStyleId>
              </a:tblPr>
              <a:tblGrid>
                <a:gridCol w="3009900"/>
                <a:gridCol w="3009900"/>
              </a:tblGrid>
              <a:tr h="308741">
                <a:tc>
                  <a:txBody>
                    <a:bodyPr/>
                    <a:lstStyle/>
                    <a:p>
                      <a:pPr algn="ctr" rtl="1"/>
                      <a:r>
                        <a:rPr lang="ar-SA" sz="1400" dirty="0" smtClean="0">
                          <a:latin typeface="Times New Roman" pitchFamily="18" charset="0"/>
                          <a:cs typeface="Times New Roman" pitchFamily="18" charset="0"/>
                        </a:rPr>
                        <a:t>الشركة </a:t>
                      </a:r>
                      <a:endParaRPr lang="en-US" sz="1400" dirty="0">
                        <a:latin typeface="Times New Roman" pitchFamily="18" charset="0"/>
                        <a:cs typeface="Times New Roman" pitchFamily="18" charset="0"/>
                      </a:endParaRPr>
                    </a:p>
                  </a:txBody>
                  <a:tcPr/>
                </a:tc>
                <a:tc>
                  <a:txBody>
                    <a:bodyPr/>
                    <a:lstStyle/>
                    <a:p>
                      <a:pPr algn="ctr" rtl="1"/>
                      <a:r>
                        <a:rPr lang="ar-SA" sz="1400" dirty="0" smtClean="0">
                          <a:latin typeface="Times New Roman" pitchFamily="18" charset="0"/>
                          <a:cs typeface="Times New Roman" pitchFamily="18" charset="0"/>
                        </a:rPr>
                        <a:t>القطاع </a:t>
                      </a:r>
                      <a:endParaRPr lang="en-US" sz="1400" dirty="0">
                        <a:latin typeface="Times New Roman" pitchFamily="18" charset="0"/>
                        <a:cs typeface="Times New Roman" pitchFamily="18" charset="0"/>
                      </a:endParaRPr>
                    </a:p>
                  </a:txBody>
                  <a:tcPr/>
                </a:tc>
              </a:tr>
              <a:tr h="52486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سيتي غروب إنك</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مجموعة سامبا المالية</a:t>
                      </a:r>
                    </a:p>
                  </a:txBody>
                  <a:tcPr/>
                </a:tc>
                <a:tc>
                  <a:txBody>
                    <a:bodyPr/>
                    <a:lstStyle/>
                    <a:p>
                      <a:pPr algn="ctr" rtl="1"/>
                      <a:r>
                        <a:rPr lang="ar-SA" sz="1400" dirty="0" smtClean="0">
                          <a:latin typeface="Times New Roman" pitchFamily="18" charset="0"/>
                          <a:cs typeface="Times New Roman" pitchFamily="18" charset="0"/>
                        </a:rPr>
                        <a:t>الخدمات المصرفية والمالية </a:t>
                      </a:r>
                      <a:endParaRPr lang="en-US" sz="1400" dirty="0">
                        <a:latin typeface="Times New Roman" pitchFamily="18" charset="0"/>
                        <a:cs typeface="Times New Roman" pitchFamily="18" charset="0"/>
                      </a:endParaRPr>
                    </a:p>
                  </a:txBody>
                  <a:tcPr/>
                </a:tc>
              </a:tr>
              <a:tr h="74097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مركز المملكة التجاري (الرياض)</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فندق بلازا (نيويورك)</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فندق السافوي (لندن)</a:t>
                      </a:r>
                    </a:p>
                  </a:txBody>
                  <a:tcPr/>
                </a:tc>
                <a:tc>
                  <a:txBody>
                    <a:bodyPr/>
                    <a:lstStyle/>
                    <a:p>
                      <a:pPr algn="ctr" rtl="1"/>
                      <a:r>
                        <a:rPr lang="ar-SA" sz="1400" dirty="0" smtClean="0">
                          <a:latin typeface="Times New Roman" pitchFamily="18" charset="0"/>
                          <a:cs typeface="Times New Roman" pitchFamily="18" charset="0"/>
                        </a:rPr>
                        <a:t>العقارات </a:t>
                      </a:r>
                      <a:endParaRPr lang="en-US" sz="1400" dirty="0">
                        <a:latin typeface="Times New Roman" pitchFamily="18" charset="0"/>
                        <a:cs typeface="Times New Roman" pitchFamily="18" charset="0"/>
                      </a:endParaRPr>
                    </a:p>
                  </a:txBody>
                  <a:tcPr/>
                </a:tc>
              </a:tr>
              <a:tr h="740979">
                <a:tc>
                  <a:txBody>
                    <a:bodyPr/>
                    <a:lstStyle/>
                    <a:p>
                      <a:pPr algn="ctr" rtl="1"/>
                      <a:r>
                        <a:rPr lang="ar-SA" sz="1400" dirty="0" smtClean="0">
                          <a:latin typeface="Times New Roman" pitchFamily="18" charset="0"/>
                          <a:cs typeface="Times New Roman" pitchFamily="18" charset="0"/>
                        </a:rPr>
                        <a:t>فيرمونت رافلز للفنادق الدولية</a:t>
                      </a:r>
                    </a:p>
                    <a:p>
                      <a:pPr algn="ctr" rtl="1"/>
                      <a:r>
                        <a:rPr lang="ar-SA" sz="1400" dirty="0" smtClean="0">
                          <a:latin typeface="Times New Roman" pitchFamily="18" charset="0"/>
                          <a:cs typeface="Times New Roman" pitchFamily="18" charset="0"/>
                        </a:rPr>
                        <a:t>فور سيزونز للفنادق </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dirty="0" smtClean="0">
                          <a:latin typeface="Times New Roman" pitchFamily="18" charset="0"/>
                          <a:cs typeface="Times New Roman" pitchFamily="18" charset="0"/>
                        </a:rPr>
                        <a:t>موفنبك للفنادق والمنتجعات </a:t>
                      </a:r>
                    </a:p>
                  </a:txBody>
                  <a:tcPr/>
                </a:tc>
                <a:tc>
                  <a:txBody>
                    <a:bodyPr/>
                    <a:lstStyle/>
                    <a:p>
                      <a:pPr algn="ctr" rtl="1"/>
                      <a:r>
                        <a:rPr lang="ar-SA" sz="1400" dirty="0" smtClean="0">
                          <a:latin typeface="Times New Roman" pitchFamily="18" charset="0"/>
                          <a:cs typeface="Times New Roman" pitchFamily="18" charset="0"/>
                        </a:rPr>
                        <a:t>ادارة الفنادق </a:t>
                      </a:r>
                      <a:endParaRPr lang="en-US" sz="1400" dirty="0">
                        <a:latin typeface="Times New Roman" pitchFamily="18" charset="0"/>
                        <a:cs typeface="Times New Roman" pitchFamily="18" charset="0"/>
                      </a:endParaRPr>
                    </a:p>
                  </a:txBody>
                  <a:tcPr/>
                </a:tc>
              </a:tr>
              <a:tr h="740979">
                <a:tc>
                  <a:txBody>
                    <a:bodyPr/>
                    <a:lstStyle/>
                    <a:p>
                      <a:pPr algn="ctr" rtl="1"/>
                      <a:r>
                        <a:rPr lang="ar-SA" sz="1400" dirty="0" smtClean="0">
                          <a:latin typeface="Times New Roman" pitchFamily="18" charset="0"/>
                          <a:cs typeface="Times New Roman" pitchFamily="18" charset="0"/>
                        </a:rPr>
                        <a:t>بروكتر آند</a:t>
                      </a:r>
                      <a:r>
                        <a:rPr lang="ar-SA" sz="1400" baseline="0" dirty="0" smtClean="0">
                          <a:latin typeface="Times New Roman" pitchFamily="18" charset="0"/>
                          <a:cs typeface="Times New Roman" pitchFamily="18" charset="0"/>
                        </a:rPr>
                        <a:t> قامبل</a:t>
                      </a:r>
                    </a:p>
                    <a:p>
                      <a:pPr algn="ctr" rtl="1"/>
                      <a:r>
                        <a:rPr lang="ar-SA" sz="1400" baseline="0" dirty="0" smtClean="0">
                          <a:latin typeface="Times New Roman" pitchFamily="18" charset="0"/>
                          <a:cs typeface="Times New Roman" pitchFamily="18" charset="0"/>
                        </a:rPr>
                        <a:t>مجموعة صافولا</a:t>
                      </a:r>
                    </a:p>
                    <a:p>
                      <a:pPr algn="ctr" rtl="1"/>
                      <a:r>
                        <a:rPr lang="ar-SA" sz="1400" baseline="0" dirty="0" smtClean="0">
                          <a:latin typeface="Times New Roman" pitchFamily="18" charset="0"/>
                          <a:cs typeface="Times New Roman" pitchFamily="18" charset="0"/>
                        </a:rPr>
                        <a:t>والت ديزني</a:t>
                      </a:r>
                    </a:p>
                  </a:txBody>
                  <a:tcPr/>
                </a:tc>
                <a:tc>
                  <a:txBody>
                    <a:bodyPr/>
                    <a:lstStyle/>
                    <a:p>
                      <a:pPr algn="ctr" rtl="1"/>
                      <a:r>
                        <a:rPr lang="ar-SA" sz="1400" dirty="0" smtClean="0">
                          <a:latin typeface="Times New Roman" pitchFamily="18" charset="0"/>
                          <a:cs typeface="Times New Roman" pitchFamily="18" charset="0"/>
                        </a:rPr>
                        <a:t>القطاع</a:t>
                      </a:r>
                      <a:r>
                        <a:rPr lang="ar-SA" sz="1400" baseline="0" dirty="0" smtClean="0">
                          <a:latin typeface="Times New Roman" pitchFamily="18" charset="0"/>
                          <a:cs typeface="Times New Roman" pitchFamily="18" charset="0"/>
                        </a:rPr>
                        <a:t> الاستهلاكي </a:t>
                      </a:r>
                      <a:endParaRPr lang="en-US" sz="1400" dirty="0">
                        <a:latin typeface="Times New Roman" pitchFamily="18" charset="0"/>
                        <a:cs typeface="Times New Roman" pitchFamily="18" charset="0"/>
                      </a:endParaRPr>
                    </a:p>
                  </a:txBody>
                  <a:tcPr/>
                </a:tc>
              </a:tr>
              <a:tr h="524860">
                <a:tc>
                  <a:txBody>
                    <a:bodyPr/>
                    <a:lstStyle/>
                    <a:p>
                      <a:pPr algn="ctr" rtl="1"/>
                      <a:r>
                        <a:rPr lang="ar-SA" sz="1400" dirty="0" smtClean="0">
                          <a:latin typeface="Times New Roman" pitchFamily="18" charset="0"/>
                          <a:cs typeface="Times New Roman" pitchFamily="18" charset="0"/>
                        </a:rPr>
                        <a:t>آبل كمبيوتر </a:t>
                      </a:r>
                    </a:p>
                    <a:p>
                      <a:pPr algn="ctr" rtl="1"/>
                      <a:r>
                        <a:rPr lang="ar-SA" sz="1400" dirty="0" smtClean="0">
                          <a:latin typeface="Times New Roman" pitchFamily="18" charset="0"/>
                          <a:cs typeface="Times New Roman" pitchFamily="18" charset="0"/>
                        </a:rPr>
                        <a:t>موتورولا</a:t>
                      </a:r>
                      <a:endParaRPr lang="en-US" sz="1400" dirty="0">
                        <a:latin typeface="Times New Roman" pitchFamily="18" charset="0"/>
                        <a:cs typeface="Times New Roman" pitchFamily="18" charset="0"/>
                      </a:endParaRPr>
                    </a:p>
                  </a:txBody>
                  <a:tcPr/>
                </a:tc>
                <a:tc>
                  <a:txBody>
                    <a:bodyPr/>
                    <a:lstStyle/>
                    <a:p>
                      <a:pPr algn="ctr" rtl="1"/>
                      <a:r>
                        <a:rPr lang="ar-SA" sz="1400" dirty="0" smtClean="0">
                          <a:latin typeface="Times New Roman" pitchFamily="18" charset="0"/>
                          <a:cs typeface="Times New Roman" pitchFamily="18" charset="0"/>
                        </a:rPr>
                        <a:t>التقنية والاتصالات</a:t>
                      </a:r>
                      <a:endParaRPr lang="en-US"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10139</TotalTime>
  <Words>2869</Words>
  <Application>Microsoft Office PowerPoint</Application>
  <PresentationFormat>On-screen Show (4:3)</PresentationFormat>
  <Paragraphs>223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الشـــــركات التــــــــــجارية  الأحكام العامة للشركات </vt:lpstr>
      <vt:lpstr>PowerPoint Presentation</vt:lpstr>
      <vt:lpstr>PowerPoint Presentation</vt:lpstr>
      <vt:lpstr>PowerPoint Presentation</vt:lpstr>
      <vt:lpstr>PowerPoint Presentation</vt:lpstr>
      <vt:lpstr> الأنواع المختلفة للشركات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user</cp:lastModifiedBy>
  <cp:revision>151</cp:revision>
  <dcterms:created xsi:type="dcterms:W3CDTF">2011-02-20T05:18:45Z</dcterms:created>
  <dcterms:modified xsi:type="dcterms:W3CDTF">2012-10-03T07:09:28Z</dcterms:modified>
</cp:coreProperties>
</file>